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59" r:id="rId3"/>
    <p:sldId id="260" r:id="rId4"/>
    <p:sldId id="262" r:id="rId5"/>
    <p:sldId id="263" r:id="rId6"/>
    <p:sldId id="265" r:id="rId7"/>
    <p:sldId id="268" r:id="rId8"/>
    <p:sldId id="270" r:id="rId9"/>
    <p:sldId id="285" r:id="rId10"/>
    <p:sldId id="274" r:id="rId11"/>
    <p:sldId id="276" r:id="rId12"/>
    <p:sldId id="272" r:id="rId13"/>
    <p:sldId id="277" r:id="rId14"/>
    <p:sldId id="346" r:id="rId15"/>
    <p:sldId id="347" r:id="rId16"/>
    <p:sldId id="348" r:id="rId17"/>
    <p:sldId id="349" r:id="rId18"/>
    <p:sldId id="350" r:id="rId19"/>
    <p:sldId id="340" r:id="rId20"/>
    <p:sldId id="351" r:id="rId21"/>
    <p:sldId id="341" r:id="rId22"/>
    <p:sldId id="352" r:id="rId23"/>
    <p:sldId id="353" r:id="rId24"/>
    <p:sldId id="354" r:id="rId25"/>
    <p:sldId id="356" r:id="rId26"/>
    <p:sldId id="355" r:id="rId27"/>
    <p:sldId id="279" r:id="rId28"/>
    <p:sldId id="278" r:id="rId29"/>
    <p:sldId id="357" r:id="rId30"/>
    <p:sldId id="366" r:id="rId31"/>
    <p:sldId id="360" r:id="rId32"/>
    <p:sldId id="286" r:id="rId33"/>
    <p:sldId id="365" r:id="rId34"/>
    <p:sldId id="363" r:id="rId35"/>
    <p:sldId id="364" r:id="rId36"/>
    <p:sldId id="315"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4" d="100"/>
          <a:sy n="94" d="100"/>
        </p:scale>
        <p:origin x="1452"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4B76E-37C1-4476-89FD-C326C3D464C1}" type="datetimeFigureOut">
              <a:rPr lang="fr-FR" smtClean="0"/>
              <a:t>26/07/2025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8E1E3-5F8A-4880-9E6C-0FC4FA6CDFA9}" type="slidenum">
              <a:rPr lang="fr-FR" smtClean="0"/>
              <a:t>‹N°›</a:t>
            </a:fld>
            <a:endParaRPr lang="fr-FR"/>
          </a:p>
        </p:txBody>
      </p:sp>
    </p:spTree>
    <p:extLst>
      <p:ext uri="{BB962C8B-B14F-4D97-AF65-F5344CB8AC3E}">
        <p14:creationId xmlns:p14="http://schemas.microsoft.com/office/powerpoint/2010/main" val="1442852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g12948bcd1fb_0_26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7" name="Google Shape;3087;g12948bcd1fb_0_26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12948bcd1fb_0_2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12948bcd1fb_0_2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12948bcd1fb_0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28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21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219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441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0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12948bcd1fb_0_2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12948bcd1fb_0_2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84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13e9dbcaf0c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13e9dbcaf0c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72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859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49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877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785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569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554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172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127f379f98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127f379f98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a:extLst>
            <a:ext uri="{FF2B5EF4-FFF2-40B4-BE49-F238E27FC236}">
              <a16:creationId xmlns:a16="http://schemas.microsoft.com/office/drawing/2014/main" id="{90144C93-E47A-A6BD-9DC5-02C089E7E0EE}"/>
            </a:ext>
          </a:extLst>
        </p:cNvPr>
        <p:cNvGrpSpPr/>
        <p:nvPr/>
      </p:nvGrpSpPr>
      <p:grpSpPr>
        <a:xfrm>
          <a:off x="0" y="0"/>
          <a:ext cx="0" cy="0"/>
          <a:chOff x="0" y="0"/>
          <a:chExt cx="0" cy="0"/>
        </a:xfrm>
      </p:grpSpPr>
      <p:sp>
        <p:nvSpPr>
          <p:cNvPr id="3294" name="Google Shape;3294;g11be10ac1ab_0_293:notes">
            <a:extLst>
              <a:ext uri="{FF2B5EF4-FFF2-40B4-BE49-F238E27FC236}">
                <a16:creationId xmlns:a16="http://schemas.microsoft.com/office/drawing/2014/main" id="{D39412AB-9D5D-F70B-15FA-50A507DEF0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a:extLst>
              <a:ext uri="{FF2B5EF4-FFF2-40B4-BE49-F238E27FC236}">
                <a16:creationId xmlns:a16="http://schemas.microsoft.com/office/drawing/2014/main" id="{D568FE8F-4905-A805-289C-C328272907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885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001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12948bcd1fb_0_22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12948bcd1fb_0_22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274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295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857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0"/>
        <p:cNvGrpSpPr/>
        <p:nvPr/>
      </p:nvGrpSpPr>
      <p:grpSpPr>
        <a:xfrm>
          <a:off x="0" y="0"/>
          <a:ext cx="0" cy="0"/>
          <a:chOff x="0" y="0"/>
          <a:chExt cx="0" cy="0"/>
        </a:xfrm>
      </p:grpSpPr>
      <p:sp>
        <p:nvSpPr>
          <p:cNvPr id="6721" name="Google Shape;6721;g12948bcd1fb_0_22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2" name="Google Shape;6722;g12948bcd1fb_0_2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127f379f98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g127f379f98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27f379f98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27f379f98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1"/>
        <p:cNvGrpSpPr/>
        <p:nvPr/>
      </p:nvGrpSpPr>
      <p:grpSpPr>
        <a:xfrm>
          <a:off x="0" y="0"/>
          <a:ext cx="0" cy="0"/>
          <a:chOff x="0" y="0"/>
          <a:chExt cx="0" cy="0"/>
        </a:xfrm>
      </p:grpSpPr>
      <p:sp>
        <p:nvSpPr>
          <p:cNvPr id="2992" name="Google Shape;2992;g12948bcd1fb_0_22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3" name="Google Shape;2993;g12948bcd1fb_0_22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13e9dbcaf0c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13e9dbcaf0c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127f379f98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127f379f98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53234-BFFA-1682-CFF3-C0175E840D6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F62D510-48F8-A230-B603-17E6ADA351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A24D214-91D0-B0B0-0B28-271F9CCA951A}"/>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5" name="Espace réservé du pied de page 4">
            <a:extLst>
              <a:ext uri="{FF2B5EF4-FFF2-40B4-BE49-F238E27FC236}">
                <a16:creationId xmlns:a16="http://schemas.microsoft.com/office/drawing/2014/main" id="{C7976112-4FE1-8385-CF35-C76A0D21CD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6A3C68-A22A-1E48-3BAA-BCBBE83EF20E}"/>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1272764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404FD1-4FE6-30AF-3F3E-F50013BA428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FA10EEB-C5FF-D5CD-A94C-8A06FC87300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3A1071-E238-4963-119B-CF53CF57ADFA}"/>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5" name="Espace réservé du pied de page 4">
            <a:extLst>
              <a:ext uri="{FF2B5EF4-FFF2-40B4-BE49-F238E27FC236}">
                <a16:creationId xmlns:a16="http://schemas.microsoft.com/office/drawing/2014/main" id="{29B92847-E199-6180-C9C3-93AF8472DA6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721473-0969-84C9-27EE-CA7E6C95FACC}"/>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2561701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0FCC7DF-B6BC-DC0D-2455-480BA81B930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5DCCC25-DE6A-A7FC-CA31-B49B661B234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4CAC6C-F31E-C6A2-5879-3A8D6FEC82DF}"/>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5" name="Espace réservé du pied de page 4">
            <a:extLst>
              <a:ext uri="{FF2B5EF4-FFF2-40B4-BE49-F238E27FC236}">
                <a16:creationId xmlns:a16="http://schemas.microsoft.com/office/drawing/2014/main" id="{47F1D6F7-0DD0-A7DD-0B76-7E318F5F4AC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DA7AE65-12CA-6980-4BAC-B6F171EEB4D2}"/>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3545910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603" name="Google Shape;603;p14"/>
          <p:cNvSpPr txBox="1">
            <a:spLocks noGrp="1"/>
          </p:cNvSpPr>
          <p:nvPr>
            <p:ph type="title" hasCustomPrompt="1"/>
          </p:nvPr>
        </p:nvSpPr>
        <p:spPr>
          <a:xfrm>
            <a:off x="2889575" y="1593325"/>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604" name="Google Shape;604;p14"/>
          <p:cNvSpPr txBox="1">
            <a:spLocks noGrp="1"/>
          </p:cNvSpPr>
          <p:nvPr>
            <p:ph type="subTitle" idx="1"/>
          </p:nvPr>
        </p:nvSpPr>
        <p:spPr>
          <a:xfrm>
            <a:off x="3985207" y="1659367"/>
            <a:ext cx="5317200" cy="47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3985184" y="2132179"/>
            <a:ext cx="5317200" cy="3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889575" y="2786412"/>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607" name="Google Shape;607;p14"/>
          <p:cNvSpPr txBox="1">
            <a:spLocks noGrp="1"/>
          </p:cNvSpPr>
          <p:nvPr>
            <p:ph type="subTitle" idx="4"/>
          </p:nvPr>
        </p:nvSpPr>
        <p:spPr>
          <a:xfrm>
            <a:off x="3985207" y="2852456"/>
            <a:ext cx="5317200" cy="47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3985184" y="3325265"/>
            <a:ext cx="5317200" cy="3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889575" y="3979497"/>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610" name="Google Shape;610;p14"/>
          <p:cNvSpPr txBox="1">
            <a:spLocks noGrp="1"/>
          </p:cNvSpPr>
          <p:nvPr>
            <p:ph type="subTitle" idx="7"/>
          </p:nvPr>
        </p:nvSpPr>
        <p:spPr>
          <a:xfrm>
            <a:off x="3985207" y="4045545"/>
            <a:ext cx="5317200" cy="47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3985184" y="4518351"/>
            <a:ext cx="5317200" cy="3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889575" y="5172584"/>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613" name="Google Shape;613;p14"/>
          <p:cNvSpPr txBox="1">
            <a:spLocks noGrp="1"/>
          </p:cNvSpPr>
          <p:nvPr>
            <p:ph type="subTitle" idx="13"/>
          </p:nvPr>
        </p:nvSpPr>
        <p:spPr>
          <a:xfrm>
            <a:off x="3985207" y="5238636"/>
            <a:ext cx="5317200" cy="47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3985184" y="5711437"/>
            <a:ext cx="5317200" cy="3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6276951" y="3396399"/>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solidFill>
                  <a:schemeClr val="dk1"/>
                </a:solidFill>
              </a:defRPr>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616" name="Google Shape;616;p14"/>
          <p:cNvSpPr txBox="1">
            <a:spLocks noGrp="1"/>
          </p:cNvSpPr>
          <p:nvPr>
            <p:ph type="title" idx="16" hasCustomPrompt="1"/>
          </p:nvPr>
        </p:nvSpPr>
        <p:spPr>
          <a:xfrm>
            <a:off x="6276951" y="4746025"/>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solidFill>
                  <a:schemeClr val="dk1"/>
                </a:solidFill>
              </a:defRPr>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617" name="Google Shape;617;p14"/>
          <p:cNvSpPr txBox="1">
            <a:spLocks noGrp="1"/>
          </p:cNvSpPr>
          <p:nvPr>
            <p:ph type="title" idx="17"/>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522485" y="4727027"/>
            <a:ext cx="385560" cy="379624"/>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1" name="Google Shape;621;p14"/>
          <p:cNvGrpSpPr/>
          <p:nvPr/>
        </p:nvGrpSpPr>
        <p:grpSpPr>
          <a:xfrm>
            <a:off x="476951" y="1614100"/>
            <a:ext cx="476605" cy="1275072"/>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6" name="Google Shape;626;p14"/>
          <p:cNvGrpSpPr/>
          <p:nvPr/>
        </p:nvGrpSpPr>
        <p:grpSpPr>
          <a:xfrm>
            <a:off x="217685" y="5838529"/>
            <a:ext cx="2692235" cy="2692235"/>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5" name="Google Shape;675;p14"/>
          <p:cNvGrpSpPr/>
          <p:nvPr/>
        </p:nvGrpSpPr>
        <p:grpSpPr>
          <a:xfrm>
            <a:off x="11138788" y="3453827"/>
            <a:ext cx="2620385" cy="689413"/>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71680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387" name="Google Shape;387;p9"/>
          <p:cNvSpPr txBox="1">
            <a:spLocks noGrp="1"/>
          </p:cNvSpPr>
          <p:nvPr>
            <p:ph type="title"/>
          </p:nvPr>
        </p:nvSpPr>
        <p:spPr>
          <a:xfrm>
            <a:off x="1071131" y="2352555"/>
            <a:ext cx="6181200" cy="8428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8" name="Google Shape;388;p9"/>
          <p:cNvSpPr txBox="1">
            <a:spLocks noGrp="1"/>
          </p:cNvSpPr>
          <p:nvPr>
            <p:ph type="subTitle" idx="1"/>
          </p:nvPr>
        </p:nvSpPr>
        <p:spPr>
          <a:xfrm>
            <a:off x="1071133" y="3311745"/>
            <a:ext cx="6181200" cy="177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267">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grpSp>
        <p:nvGrpSpPr>
          <p:cNvPr id="389" name="Google Shape;389;p9"/>
          <p:cNvGrpSpPr/>
          <p:nvPr/>
        </p:nvGrpSpPr>
        <p:grpSpPr>
          <a:xfrm>
            <a:off x="522485" y="5743027"/>
            <a:ext cx="385560" cy="379624"/>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2" name="Google Shape;392;p9"/>
          <p:cNvGrpSpPr/>
          <p:nvPr/>
        </p:nvGrpSpPr>
        <p:grpSpPr>
          <a:xfrm>
            <a:off x="6299877" y="799432"/>
            <a:ext cx="1057675" cy="243865"/>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7" name="Google Shape;397;p9"/>
          <p:cNvGrpSpPr/>
          <p:nvPr/>
        </p:nvGrpSpPr>
        <p:grpSpPr>
          <a:xfrm>
            <a:off x="4121435" y="5708729"/>
            <a:ext cx="2692235" cy="2692235"/>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6" name="Google Shape;446;p9"/>
          <p:cNvGrpSpPr/>
          <p:nvPr/>
        </p:nvGrpSpPr>
        <p:grpSpPr>
          <a:xfrm>
            <a:off x="11351170" y="5708727"/>
            <a:ext cx="2620385" cy="689413"/>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3" name="Google Shape;463;p9"/>
          <p:cNvSpPr/>
          <p:nvPr/>
        </p:nvSpPr>
        <p:spPr>
          <a:xfrm>
            <a:off x="2354352" y="711497"/>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31043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2"/>
            <a:ext cx="12192003" cy="6857999"/>
          </a:xfrm>
          <a:prstGeom prst="rect">
            <a:avLst/>
          </a:prstGeom>
          <a:noFill/>
          <a:ln>
            <a:noFill/>
          </a:ln>
        </p:spPr>
      </p:pic>
      <p:sp>
        <p:nvSpPr>
          <p:cNvPr id="96" name="Google Shape;96;p3"/>
          <p:cNvSpPr txBox="1">
            <a:spLocks noGrp="1"/>
          </p:cNvSpPr>
          <p:nvPr>
            <p:ph type="title"/>
          </p:nvPr>
        </p:nvSpPr>
        <p:spPr>
          <a:xfrm>
            <a:off x="1956400" y="3497835"/>
            <a:ext cx="8279200" cy="11224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97" name="Google Shape;97;p3"/>
          <p:cNvSpPr txBox="1">
            <a:spLocks noGrp="1"/>
          </p:cNvSpPr>
          <p:nvPr>
            <p:ph type="title" idx="2" hasCustomPrompt="1"/>
          </p:nvPr>
        </p:nvSpPr>
        <p:spPr>
          <a:xfrm>
            <a:off x="3664400" y="1287335"/>
            <a:ext cx="4863200" cy="21332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6000">
                <a:solidFill>
                  <a:schemeClr val="lt2"/>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98" name="Google Shape;98;p3"/>
          <p:cNvSpPr txBox="1">
            <a:spLocks noGrp="1"/>
          </p:cNvSpPr>
          <p:nvPr>
            <p:ph type="subTitle" idx="1"/>
          </p:nvPr>
        </p:nvSpPr>
        <p:spPr>
          <a:xfrm>
            <a:off x="2909200" y="5056148"/>
            <a:ext cx="6373600" cy="46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636845" y="5261700"/>
            <a:ext cx="12470951" cy="3575000"/>
          </a:xfrm>
          <a:prstGeom prst="rect">
            <a:avLst/>
          </a:prstGeom>
          <a:noFill/>
          <a:ln>
            <a:noFill/>
          </a:ln>
        </p:spPr>
      </p:pic>
      <p:grpSp>
        <p:nvGrpSpPr>
          <p:cNvPr id="100" name="Google Shape;100;p3"/>
          <p:cNvGrpSpPr/>
          <p:nvPr/>
        </p:nvGrpSpPr>
        <p:grpSpPr>
          <a:xfrm flipH="1">
            <a:off x="11310908" y="5354760"/>
            <a:ext cx="377776" cy="379624"/>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 name="Google Shape;103;p3"/>
          <p:cNvGrpSpPr/>
          <p:nvPr/>
        </p:nvGrpSpPr>
        <p:grpSpPr>
          <a:xfrm flipH="1">
            <a:off x="10900684" y="187329"/>
            <a:ext cx="2692235" cy="2692235"/>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52" name="Google Shape;152;p3"/>
          <p:cNvPicPr preferRelativeResize="0"/>
          <p:nvPr/>
        </p:nvPicPr>
        <p:blipFill>
          <a:blip r:embed="rId4">
            <a:alphaModFix/>
          </a:blip>
          <a:stretch>
            <a:fillRect/>
          </a:stretch>
        </p:blipFill>
        <p:spPr>
          <a:xfrm flipH="1">
            <a:off x="-537999" y="-861433"/>
            <a:ext cx="3370016" cy="3575000"/>
          </a:xfrm>
          <a:prstGeom prst="rect">
            <a:avLst/>
          </a:prstGeom>
          <a:noFill/>
          <a:ln>
            <a:noFill/>
          </a:ln>
        </p:spPr>
      </p:pic>
      <p:grpSp>
        <p:nvGrpSpPr>
          <p:cNvPr id="153" name="Google Shape;153;p3"/>
          <p:cNvGrpSpPr/>
          <p:nvPr/>
        </p:nvGrpSpPr>
        <p:grpSpPr>
          <a:xfrm flipH="1">
            <a:off x="-623601" y="4572294"/>
            <a:ext cx="2620385" cy="689413"/>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50762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1031" name="Google Shape;1031;p22"/>
          <p:cNvSpPr txBox="1">
            <a:spLocks noGrp="1"/>
          </p:cNvSpPr>
          <p:nvPr>
            <p:ph type="subTitle" idx="1"/>
          </p:nvPr>
        </p:nvSpPr>
        <p:spPr>
          <a:xfrm>
            <a:off x="4342481" y="1760767"/>
            <a:ext cx="2939200" cy="59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8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2" name="Google Shape;1032;p22"/>
          <p:cNvSpPr txBox="1">
            <a:spLocks noGrp="1"/>
          </p:cNvSpPr>
          <p:nvPr>
            <p:ph type="subTitle" idx="2"/>
          </p:nvPr>
        </p:nvSpPr>
        <p:spPr>
          <a:xfrm>
            <a:off x="4342475" y="2380035"/>
            <a:ext cx="4373600" cy="6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22"/>
          <p:cNvSpPr txBox="1">
            <a:spLocks noGrp="1"/>
          </p:cNvSpPr>
          <p:nvPr>
            <p:ph type="subTitle" idx="3"/>
          </p:nvPr>
        </p:nvSpPr>
        <p:spPr>
          <a:xfrm>
            <a:off x="4342481" y="3247967"/>
            <a:ext cx="2939200" cy="59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22"/>
          <p:cNvSpPr txBox="1">
            <a:spLocks noGrp="1"/>
          </p:cNvSpPr>
          <p:nvPr>
            <p:ph type="subTitle" idx="4"/>
          </p:nvPr>
        </p:nvSpPr>
        <p:spPr>
          <a:xfrm>
            <a:off x="4342475" y="3867235"/>
            <a:ext cx="4373600" cy="6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22"/>
          <p:cNvSpPr txBox="1">
            <a:spLocks noGrp="1"/>
          </p:cNvSpPr>
          <p:nvPr>
            <p:ph type="subTitle" idx="5"/>
          </p:nvPr>
        </p:nvSpPr>
        <p:spPr>
          <a:xfrm>
            <a:off x="4342481" y="4735167"/>
            <a:ext cx="2939200" cy="59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22"/>
          <p:cNvSpPr txBox="1">
            <a:spLocks noGrp="1"/>
          </p:cNvSpPr>
          <p:nvPr>
            <p:ph type="subTitle" idx="6"/>
          </p:nvPr>
        </p:nvSpPr>
        <p:spPr>
          <a:xfrm>
            <a:off x="4342475" y="5354435"/>
            <a:ext cx="4373600" cy="6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7" name="Google Shape;1037;p22"/>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38" name="Google Shape;1038;p22"/>
          <p:cNvGrpSpPr/>
          <p:nvPr/>
        </p:nvGrpSpPr>
        <p:grpSpPr>
          <a:xfrm flipH="1">
            <a:off x="-1013749" y="5450927"/>
            <a:ext cx="2620385" cy="689413"/>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5" name="Google Shape;1055;p22"/>
          <p:cNvGrpSpPr/>
          <p:nvPr/>
        </p:nvGrpSpPr>
        <p:grpSpPr>
          <a:xfrm>
            <a:off x="991584" y="2153933"/>
            <a:ext cx="476605" cy="1275072"/>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99190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t="9" b="9"/>
          <a:stretch/>
        </p:blipFill>
        <p:spPr>
          <a:xfrm rot="10800000">
            <a:off x="0" y="2"/>
            <a:ext cx="12192003" cy="6857999"/>
          </a:xfrm>
          <a:prstGeom prst="rect">
            <a:avLst/>
          </a:prstGeom>
          <a:noFill/>
          <a:ln>
            <a:noFill/>
          </a:ln>
        </p:spPr>
      </p:pic>
      <p:sp>
        <p:nvSpPr>
          <p:cNvPr id="1415" name="Google Shape;1415;p32"/>
          <p:cNvSpPr txBox="1">
            <a:spLocks noGrp="1"/>
          </p:cNvSpPr>
          <p:nvPr>
            <p:ph type="title"/>
          </p:nvPr>
        </p:nvSpPr>
        <p:spPr>
          <a:xfrm>
            <a:off x="7840267" y="2060009"/>
            <a:ext cx="3397600" cy="10592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1416" name="Google Shape;1416;p32"/>
          <p:cNvSpPr txBox="1">
            <a:spLocks noGrp="1"/>
          </p:cNvSpPr>
          <p:nvPr>
            <p:ph type="subTitle" idx="1"/>
          </p:nvPr>
        </p:nvSpPr>
        <p:spPr>
          <a:xfrm>
            <a:off x="6096000" y="3288933"/>
            <a:ext cx="5141600" cy="1719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67">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17" name="Google Shape;1417;p32"/>
          <p:cNvPicPr preferRelativeResize="0"/>
          <p:nvPr/>
        </p:nvPicPr>
        <p:blipFill>
          <a:blip r:embed="rId3">
            <a:alphaModFix/>
          </a:blip>
          <a:stretch>
            <a:fillRect/>
          </a:stretch>
        </p:blipFill>
        <p:spPr>
          <a:xfrm>
            <a:off x="3326702" y="-1477907"/>
            <a:ext cx="3644900" cy="3866619"/>
          </a:xfrm>
          <a:prstGeom prst="rect">
            <a:avLst/>
          </a:prstGeom>
          <a:noFill/>
          <a:ln>
            <a:noFill/>
          </a:ln>
        </p:spPr>
      </p:pic>
      <p:grpSp>
        <p:nvGrpSpPr>
          <p:cNvPr id="1418" name="Google Shape;1418;p32"/>
          <p:cNvGrpSpPr/>
          <p:nvPr/>
        </p:nvGrpSpPr>
        <p:grpSpPr>
          <a:xfrm>
            <a:off x="5457943" y="5233933"/>
            <a:ext cx="1386541" cy="906400"/>
            <a:chOff x="4082325" y="3790650"/>
            <a:chExt cx="1039906" cy="679800"/>
          </a:xfrm>
        </p:grpSpPr>
        <p:sp>
          <p:nvSpPr>
            <p:cNvPr id="1419" name="Google Shape;1419;p3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3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3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2" name="Google Shape;1422;p32"/>
          <p:cNvGrpSpPr/>
          <p:nvPr/>
        </p:nvGrpSpPr>
        <p:grpSpPr>
          <a:xfrm>
            <a:off x="10051795" y="5361996"/>
            <a:ext cx="1057675" cy="243865"/>
            <a:chOff x="2685575" y="2835950"/>
            <a:chExt cx="433000" cy="99825"/>
          </a:xfrm>
        </p:grpSpPr>
        <p:sp>
          <p:nvSpPr>
            <p:cNvPr id="1423" name="Google Shape;1423;p3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3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3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3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7" name="Google Shape;1427;p32"/>
          <p:cNvGrpSpPr/>
          <p:nvPr/>
        </p:nvGrpSpPr>
        <p:grpSpPr>
          <a:xfrm>
            <a:off x="8657270" y="751694"/>
            <a:ext cx="2620385" cy="689413"/>
            <a:chOff x="3539975" y="3523525"/>
            <a:chExt cx="745925" cy="196250"/>
          </a:xfrm>
        </p:grpSpPr>
        <p:sp>
          <p:nvSpPr>
            <p:cNvPr id="1428" name="Google Shape;1428;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44" name="Google Shape;1444;p32"/>
          <p:cNvSpPr/>
          <p:nvPr/>
        </p:nvSpPr>
        <p:spPr>
          <a:xfrm>
            <a:off x="8117368" y="531761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32870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l="39" r="29"/>
          <a:stretch/>
        </p:blipFill>
        <p:spPr>
          <a:xfrm flipH="1">
            <a:off x="0" y="2"/>
            <a:ext cx="12192003" cy="6857999"/>
          </a:xfrm>
          <a:prstGeom prst="rect">
            <a:avLst/>
          </a:prstGeom>
          <a:noFill/>
          <a:ln>
            <a:noFill/>
          </a:ln>
        </p:spPr>
      </p:pic>
      <p:sp>
        <p:nvSpPr>
          <p:cNvPr id="1447" name="Google Shape;1447;p33"/>
          <p:cNvSpPr txBox="1">
            <a:spLocks noGrp="1"/>
          </p:cNvSpPr>
          <p:nvPr>
            <p:ph type="title"/>
          </p:nvPr>
        </p:nvSpPr>
        <p:spPr>
          <a:xfrm>
            <a:off x="6618633" y="2451833"/>
            <a:ext cx="4528400" cy="4956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448" name="Google Shape;1448;p33"/>
          <p:cNvSpPr txBox="1">
            <a:spLocks noGrp="1"/>
          </p:cNvSpPr>
          <p:nvPr>
            <p:ph type="subTitle" idx="1"/>
          </p:nvPr>
        </p:nvSpPr>
        <p:spPr>
          <a:xfrm>
            <a:off x="6618600" y="3109400"/>
            <a:ext cx="4528400" cy="157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49" name="Google Shape;1449;p33"/>
          <p:cNvGrpSpPr/>
          <p:nvPr/>
        </p:nvGrpSpPr>
        <p:grpSpPr>
          <a:xfrm>
            <a:off x="522485" y="4727027"/>
            <a:ext cx="385560" cy="379624"/>
            <a:chOff x="426000" y="3302025"/>
            <a:chExt cx="220875" cy="217475"/>
          </a:xfrm>
        </p:grpSpPr>
        <p:sp>
          <p:nvSpPr>
            <p:cNvPr id="1450" name="Google Shape;1450;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2" name="Google Shape;1452;p33"/>
          <p:cNvGrpSpPr/>
          <p:nvPr/>
        </p:nvGrpSpPr>
        <p:grpSpPr>
          <a:xfrm>
            <a:off x="476951" y="1207700"/>
            <a:ext cx="476605" cy="1275072"/>
            <a:chOff x="357713" y="600975"/>
            <a:chExt cx="357454" cy="956304"/>
          </a:xfrm>
        </p:grpSpPr>
        <p:sp>
          <p:nvSpPr>
            <p:cNvPr id="1453" name="Google Shape;1453;p3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3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3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3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7" name="Google Shape;1457;p33"/>
          <p:cNvGrpSpPr/>
          <p:nvPr/>
        </p:nvGrpSpPr>
        <p:grpSpPr>
          <a:xfrm>
            <a:off x="7011077" y="963829"/>
            <a:ext cx="1057675" cy="243865"/>
            <a:chOff x="2685575" y="2835950"/>
            <a:chExt cx="433000" cy="99825"/>
          </a:xfrm>
        </p:grpSpPr>
        <p:sp>
          <p:nvSpPr>
            <p:cNvPr id="1458" name="Google Shape;1458;p3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3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3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3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2" name="Google Shape;1462;p33"/>
          <p:cNvGrpSpPr/>
          <p:nvPr/>
        </p:nvGrpSpPr>
        <p:grpSpPr>
          <a:xfrm>
            <a:off x="2116552" y="-1994304"/>
            <a:ext cx="2692235" cy="2692235"/>
            <a:chOff x="1943325" y="-220375"/>
            <a:chExt cx="1298672" cy="1298672"/>
          </a:xfrm>
        </p:grpSpPr>
        <p:sp>
          <p:nvSpPr>
            <p:cNvPr id="1463" name="Google Shape;1463;p3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3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3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3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3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3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3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3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3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3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3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3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3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3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3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8" name="Google Shape;1478;p3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3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3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3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2" name="Google Shape;1482;p3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3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3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3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3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3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3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3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3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3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2" name="Google Shape;1492;p3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3" name="Google Shape;1493;p3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3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3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3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3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3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3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3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3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3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3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3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3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3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3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3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3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3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11" name="Google Shape;1511;p33"/>
          <p:cNvGrpSpPr/>
          <p:nvPr/>
        </p:nvGrpSpPr>
        <p:grpSpPr>
          <a:xfrm>
            <a:off x="11155421" y="4572294"/>
            <a:ext cx="2620385" cy="689413"/>
            <a:chOff x="3539975" y="3523525"/>
            <a:chExt cx="745925" cy="196250"/>
          </a:xfrm>
        </p:grpSpPr>
        <p:sp>
          <p:nvSpPr>
            <p:cNvPr id="1512" name="Google Shape;1512;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28" name="Google Shape;1528;p33"/>
          <p:cNvSpPr/>
          <p:nvPr/>
        </p:nvSpPr>
        <p:spPr>
          <a:xfrm rot="-5400000">
            <a:off x="8445763" y="4474233"/>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9" name="Google Shape;1529;p33"/>
          <p:cNvSpPr/>
          <p:nvPr/>
        </p:nvSpPr>
        <p:spPr>
          <a:xfrm>
            <a:off x="6096001" y="540128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30" name="Google Shape;1530;p33"/>
          <p:cNvPicPr preferRelativeResize="0"/>
          <p:nvPr/>
        </p:nvPicPr>
        <p:blipFill>
          <a:blip r:embed="rId3">
            <a:alphaModFix/>
          </a:blip>
          <a:stretch>
            <a:fillRect/>
          </a:stretch>
        </p:blipFill>
        <p:spPr>
          <a:xfrm>
            <a:off x="9726552" y="-1285133"/>
            <a:ext cx="3370016" cy="3575000"/>
          </a:xfrm>
          <a:prstGeom prst="rect">
            <a:avLst/>
          </a:prstGeom>
          <a:noFill/>
          <a:ln>
            <a:noFill/>
          </a:ln>
        </p:spPr>
      </p:pic>
      <p:grpSp>
        <p:nvGrpSpPr>
          <p:cNvPr id="1531" name="Google Shape;1531;p33"/>
          <p:cNvGrpSpPr/>
          <p:nvPr/>
        </p:nvGrpSpPr>
        <p:grpSpPr>
          <a:xfrm rot="10800000">
            <a:off x="-1712882" y="6061429"/>
            <a:ext cx="5269505" cy="4234508"/>
            <a:chOff x="5256209" y="-1994879"/>
            <a:chExt cx="3952129" cy="3175881"/>
          </a:xfrm>
        </p:grpSpPr>
        <p:sp>
          <p:nvSpPr>
            <p:cNvPr id="1532" name="Google Shape;1532;p3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3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83291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t="9" b="9"/>
          <a:stretch/>
        </p:blipFill>
        <p:spPr>
          <a:xfrm>
            <a:off x="0" y="2"/>
            <a:ext cx="12192003" cy="6857999"/>
          </a:xfrm>
          <a:prstGeom prst="rect">
            <a:avLst/>
          </a:prstGeom>
          <a:noFill/>
          <a:ln>
            <a:noFill/>
          </a:ln>
        </p:spPr>
      </p:pic>
      <p:grpSp>
        <p:nvGrpSpPr>
          <p:cNvPr id="2380" name="Google Shape;2380;p49"/>
          <p:cNvGrpSpPr/>
          <p:nvPr/>
        </p:nvGrpSpPr>
        <p:grpSpPr>
          <a:xfrm rot="-5400000" flipH="1">
            <a:off x="-3590366" y="2691562"/>
            <a:ext cx="5333884" cy="4234508"/>
            <a:chOff x="5207925" y="-1994879"/>
            <a:chExt cx="4000413" cy="3175881"/>
          </a:xfrm>
        </p:grpSpPr>
        <p:sp>
          <p:nvSpPr>
            <p:cNvPr id="2381" name="Google Shape;2381;p4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2" name="Google Shape;2382;p4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3" name="Google Shape;2383;p4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84" name="Google Shape;2384;p49"/>
          <p:cNvSpPr/>
          <p:nvPr/>
        </p:nvSpPr>
        <p:spPr>
          <a:xfrm>
            <a:off x="11353652" y="4295141"/>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385" name="Google Shape;2385;p49"/>
          <p:cNvGrpSpPr/>
          <p:nvPr/>
        </p:nvGrpSpPr>
        <p:grpSpPr>
          <a:xfrm>
            <a:off x="2219844" y="6240898"/>
            <a:ext cx="1057675" cy="243865"/>
            <a:chOff x="2685575" y="2835950"/>
            <a:chExt cx="433000" cy="99825"/>
          </a:xfrm>
        </p:grpSpPr>
        <p:sp>
          <p:nvSpPr>
            <p:cNvPr id="2386" name="Google Shape;2386;p4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7" name="Google Shape;2387;p4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8" name="Google Shape;2388;p4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9" name="Google Shape;2389;p4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90" name="Google Shape;2390;p49"/>
          <p:cNvGrpSpPr/>
          <p:nvPr/>
        </p:nvGrpSpPr>
        <p:grpSpPr>
          <a:xfrm>
            <a:off x="5007270" y="6484771"/>
            <a:ext cx="2620385" cy="689413"/>
            <a:chOff x="3539975" y="3523525"/>
            <a:chExt cx="745925" cy="196250"/>
          </a:xfrm>
        </p:grpSpPr>
        <p:sp>
          <p:nvSpPr>
            <p:cNvPr id="2391" name="Google Shape;2391;p4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2" name="Google Shape;2392;p4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3" name="Google Shape;2393;p4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4" name="Google Shape;2394;p4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5" name="Google Shape;2395;p4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6" name="Google Shape;2396;p4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7" name="Google Shape;2397;p4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8" name="Google Shape;2398;p4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9" name="Google Shape;2399;p4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0" name="Google Shape;2400;p4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1" name="Google Shape;2401;p4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2" name="Google Shape;2402;p4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3" name="Google Shape;2403;p4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4" name="Google Shape;2404;p4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5" name="Google Shape;2405;p4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6" name="Google Shape;2406;p4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07" name="Google Shape;2407;p49"/>
          <p:cNvGrpSpPr/>
          <p:nvPr/>
        </p:nvGrpSpPr>
        <p:grpSpPr>
          <a:xfrm>
            <a:off x="11238074" y="2316949"/>
            <a:ext cx="1386541" cy="906400"/>
            <a:chOff x="4082325" y="3790650"/>
            <a:chExt cx="1039906" cy="679800"/>
          </a:xfrm>
        </p:grpSpPr>
        <p:sp>
          <p:nvSpPr>
            <p:cNvPr id="2408" name="Google Shape;2408;p4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9" name="Google Shape;2409;p4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0" name="Google Shape;2410;p4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11" name="Google Shape;2411;p49"/>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extLst>
      <p:ext uri="{BB962C8B-B14F-4D97-AF65-F5344CB8AC3E}">
        <p14:creationId xmlns:p14="http://schemas.microsoft.com/office/powerpoint/2010/main" val="6992108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462067" y="1514600"/>
            <a:ext cx="5955600" cy="20220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sz="3867">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522485" y="5743027"/>
            <a:ext cx="385560" cy="379624"/>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9" name="Google Shape;469;p10"/>
          <p:cNvGrpSpPr/>
          <p:nvPr/>
        </p:nvGrpSpPr>
        <p:grpSpPr>
          <a:xfrm>
            <a:off x="476951" y="1888067"/>
            <a:ext cx="476605" cy="1275072"/>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4" name="Google Shape;474;p10"/>
          <p:cNvGrpSpPr/>
          <p:nvPr/>
        </p:nvGrpSpPr>
        <p:grpSpPr>
          <a:xfrm>
            <a:off x="1879818" y="-1347238"/>
            <a:ext cx="2692235" cy="2692235"/>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23" name="Google Shape;523;p10"/>
          <p:cNvPicPr preferRelativeResize="0"/>
          <p:nvPr/>
        </p:nvPicPr>
        <p:blipFill>
          <a:blip r:embed="rId2">
            <a:alphaModFix/>
          </a:blip>
          <a:stretch>
            <a:fillRect/>
          </a:stretch>
        </p:blipFill>
        <p:spPr>
          <a:xfrm rot="2700000">
            <a:off x="10218687" y="1879733"/>
            <a:ext cx="3370015" cy="3575000"/>
          </a:xfrm>
          <a:prstGeom prst="rect">
            <a:avLst/>
          </a:prstGeom>
          <a:noFill/>
          <a:ln>
            <a:noFill/>
          </a:ln>
        </p:spPr>
      </p:pic>
    </p:spTree>
    <p:extLst>
      <p:ext uri="{BB962C8B-B14F-4D97-AF65-F5344CB8AC3E}">
        <p14:creationId xmlns:p14="http://schemas.microsoft.com/office/powerpoint/2010/main" val="2223353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E0E2FB-82D4-D139-319B-B4F60FC7FF6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92D4935-E59D-7E43-E7F2-4A493DBCB71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3F846F7-7BBE-3C87-C2E7-3B09B2FA0D68}"/>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5" name="Espace réservé du pied de page 4">
            <a:extLst>
              <a:ext uri="{FF2B5EF4-FFF2-40B4-BE49-F238E27FC236}">
                <a16:creationId xmlns:a16="http://schemas.microsoft.com/office/drawing/2014/main" id="{31D639C7-E21B-EE07-30DC-140B113FE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B3D1FF-D0E5-B40E-DC89-F5744BA907B2}"/>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180382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t="9" b="9"/>
          <a:stretch/>
        </p:blipFill>
        <p:spPr>
          <a:xfrm>
            <a:off x="0" y="2"/>
            <a:ext cx="12192003" cy="6857999"/>
          </a:xfrm>
          <a:prstGeom prst="rect">
            <a:avLst/>
          </a:prstGeom>
          <a:noFill/>
          <a:ln>
            <a:noFill/>
          </a:ln>
        </p:spPr>
      </p:pic>
      <p:sp>
        <p:nvSpPr>
          <p:cNvPr id="2300" name="Google Shape;2300;p48"/>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301" name="Google Shape;2301;p48"/>
          <p:cNvGrpSpPr/>
          <p:nvPr/>
        </p:nvGrpSpPr>
        <p:grpSpPr>
          <a:xfrm>
            <a:off x="522485" y="4727027"/>
            <a:ext cx="385560" cy="379624"/>
            <a:chOff x="426000" y="3302025"/>
            <a:chExt cx="220875" cy="217475"/>
          </a:xfrm>
        </p:grpSpPr>
        <p:sp>
          <p:nvSpPr>
            <p:cNvPr id="2302" name="Google Shape;2302;p4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3" name="Google Shape;2303;p4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04" name="Google Shape;2304;p48"/>
          <p:cNvGrpSpPr/>
          <p:nvPr/>
        </p:nvGrpSpPr>
        <p:grpSpPr>
          <a:xfrm>
            <a:off x="476951" y="1614100"/>
            <a:ext cx="476605" cy="1275072"/>
            <a:chOff x="357713" y="600975"/>
            <a:chExt cx="357454" cy="956304"/>
          </a:xfrm>
        </p:grpSpPr>
        <p:sp>
          <p:nvSpPr>
            <p:cNvPr id="2305" name="Google Shape;2305;p4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6" name="Google Shape;2306;p4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7" name="Google Shape;2307;p4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8" name="Google Shape;2308;p4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09" name="Google Shape;2309;p48"/>
          <p:cNvGrpSpPr/>
          <p:nvPr/>
        </p:nvGrpSpPr>
        <p:grpSpPr>
          <a:xfrm>
            <a:off x="522485" y="5838529"/>
            <a:ext cx="2692235" cy="2692235"/>
            <a:chOff x="1943325" y="-220375"/>
            <a:chExt cx="1298672" cy="1298672"/>
          </a:xfrm>
        </p:grpSpPr>
        <p:sp>
          <p:nvSpPr>
            <p:cNvPr id="2310" name="Google Shape;2310;p4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1" name="Google Shape;2311;p4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2" name="Google Shape;2312;p4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3" name="Google Shape;2313;p4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4" name="Google Shape;2314;p4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5" name="Google Shape;2315;p4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6" name="Google Shape;2316;p4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7" name="Google Shape;2317;p4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8" name="Google Shape;2318;p4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9" name="Google Shape;2319;p4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0" name="Google Shape;2320;p4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1" name="Google Shape;2321;p4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2" name="Google Shape;2322;p4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3" name="Google Shape;2323;p4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4" name="Google Shape;2324;p4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5" name="Google Shape;2325;p4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6" name="Google Shape;2326;p4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7" name="Google Shape;2327;p4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8" name="Google Shape;2328;p4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9" name="Google Shape;2329;p4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0" name="Google Shape;2330;p4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1" name="Google Shape;2331;p4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2" name="Google Shape;2332;p4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3" name="Google Shape;2333;p4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4" name="Google Shape;2334;p4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5" name="Google Shape;2335;p4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6" name="Google Shape;2336;p4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7" name="Google Shape;2337;p4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8" name="Google Shape;2338;p4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9" name="Google Shape;2339;p4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0" name="Google Shape;2340;p4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1" name="Google Shape;2341;p4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2" name="Google Shape;2342;p4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3" name="Google Shape;2343;p4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4" name="Google Shape;2344;p4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5" name="Google Shape;2345;p4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6" name="Google Shape;2346;p4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7" name="Google Shape;2347;p4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8" name="Google Shape;2348;p4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9" name="Google Shape;2349;p4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0" name="Google Shape;2350;p4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1" name="Google Shape;2351;p4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2" name="Google Shape;2352;p4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3" name="Google Shape;2353;p4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4" name="Google Shape;2354;p4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5" name="Google Shape;2355;p4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6" name="Google Shape;2356;p4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7" name="Google Shape;2357;p4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8" name="Google Shape;2358;p48"/>
          <p:cNvGrpSpPr/>
          <p:nvPr/>
        </p:nvGrpSpPr>
        <p:grpSpPr>
          <a:xfrm>
            <a:off x="11155421" y="4572294"/>
            <a:ext cx="2620385" cy="689413"/>
            <a:chOff x="3539975" y="3523525"/>
            <a:chExt cx="745925" cy="196250"/>
          </a:xfrm>
        </p:grpSpPr>
        <p:sp>
          <p:nvSpPr>
            <p:cNvPr id="2359" name="Google Shape;2359;p4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0" name="Google Shape;2360;p4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1" name="Google Shape;2361;p4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2" name="Google Shape;2362;p4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3" name="Google Shape;2363;p4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4" name="Google Shape;2364;p4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5" name="Google Shape;2365;p4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6" name="Google Shape;2366;p4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7" name="Google Shape;2367;p4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8" name="Google Shape;2368;p4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9" name="Google Shape;2369;p4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0" name="Google Shape;2370;p4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1" name="Google Shape;2371;p4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2" name="Google Shape;2372;p4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3" name="Google Shape;2373;p4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4" name="Google Shape;2374;p4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75" name="Google Shape;2375;p48"/>
          <p:cNvSpPr/>
          <p:nvPr/>
        </p:nvSpPr>
        <p:spPr>
          <a:xfrm>
            <a:off x="10395047" y="3677500"/>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6" name="Google Shape;2376;p48"/>
          <p:cNvSpPr/>
          <p:nvPr/>
        </p:nvSpPr>
        <p:spPr>
          <a:xfrm>
            <a:off x="954068" y="318898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377" name="Google Shape;2377;p48"/>
          <p:cNvPicPr preferRelativeResize="0"/>
          <p:nvPr/>
        </p:nvPicPr>
        <p:blipFill>
          <a:blip r:embed="rId3">
            <a:alphaModFix/>
          </a:blip>
          <a:stretch>
            <a:fillRect/>
          </a:stretch>
        </p:blipFill>
        <p:spPr>
          <a:xfrm>
            <a:off x="10859503" y="-789433"/>
            <a:ext cx="3370016" cy="3575000"/>
          </a:xfrm>
          <a:prstGeom prst="rect">
            <a:avLst/>
          </a:prstGeom>
          <a:noFill/>
          <a:ln>
            <a:noFill/>
          </a:ln>
        </p:spPr>
      </p:pic>
    </p:spTree>
    <p:extLst>
      <p:ext uri="{BB962C8B-B14F-4D97-AF65-F5344CB8AC3E}">
        <p14:creationId xmlns:p14="http://schemas.microsoft.com/office/powerpoint/2010/main" val="3579386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2"/>
            <a:ext cx="12192003" cy="6857999"/>
          </a:xfrm>
          <a:prstGeom prst="rect">
            <a:avLst/>
          </a:prstGeom>
          <a:noFill/>
          <a:ln>
            <a:noFill/>
          </a:ln>
        </p:spPr>
      </p:pic>
      <p:sp>
        <p:nvSpPr>
          <p:cNvPr id="184" name="Google Shape;184;p5"/>
          <p:cNvSpPr txBox="1">
            <a:spLocks noGrp="1"/>
          </p:cNvSpPr>
          <p:nvPr>
            <p:ph type="subTitle" idx="1"/>
          </p:nvPr>
        </p:nvSpPr>
        <p:spPr>
          <a:xfrm>
            <a:off x="6642360" y="3268739"/>
            <a:ext cx="304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6642361" y="3952165"/>
            <a:ext cx="3042400" cy="8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2507240" y="3268739"/>
            <a:ext cx="304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2507233" y="3952165"/>
            <a:ext cx="3042400" cy="8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3179668" y="4980400"/>
            <a:ext cx="12470951" cy="3575000"/>
          </a:xfrm>
          <a:prstGeom prst="rect">
            <a:avLst/>
          </a:prstGeom>
          <a:noFill/>
          <a:ln>
            <a:noFill/>
          </a:ln>
        </p:spPr>
      </p:pic>
      <p:grpSp>
        <p:nvGrpSpPr>
          <p:cNvPr id="190" name="Google Shape;190;p5"/>
          <p:cNvGrpSpPr/>
          <p:nvPr/>
        </p:nvGrpSpPr>
        <p:grpSpPr>
          <a:xfrm rot="10800000" flipH="1">
            <a:off x="534269" y="1918900"/>
            <a:ext cx="377776" cy="379624"/>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3" name="Google Shape;193;p5"/>
          <p:cNvGrpSpPr/>
          <p:nvPr/>
        </p:nvGrpSpPr>
        <p:grpSpPr>
          <a:xfrm rot="10800000" flipH="1">
            <a:off x="476951" y="3831580"/>
            <a:ext cx="476605" cy="1275072"/>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8" name="Google Shape;198;p5"/>
          <p:cNvGrpSpPr/>
          <p:nvPr/>
        </p:nvGrpSpPr>
        <p:grpSpPr>
          <a:xfrm>
            <a:off x="10685085" y="-1065604"/>
            <a:ext cx="2692235" cy="2692235"/>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5"/>
          <p:cNvGrpSpPr/>
          <p:nvPr/>
        </p:nvGrpSpPr>
        <p:grpSpPr>
          <a:xfrm>
            <a:off x="11155421" y="4572294"/>
            <a:ext cx="2620385" cy="689413"/>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0890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295" name="Google Shape;295;p7"/>
          <p:cNvSpPr txBox="1">
            <a:spLocks noGrp="1"/>
          </p:cNvSpPr>
          <p:nvPr>
            <p:ph type="body" idx="1"/>
          </p:nvPr>
        </p:nvSpPr>
        <p:spPr>
          <a:xfrm>
            <a:off x="1628000" y="2016035"/>
            <a:ext cx="8936000" cy="31300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SzPts val="1400"/>
              <a:buChar char="●"/>
              <a:defRPr sz="1867">
                <a:solidFill>
                  <a:schemeClr val="lt1"/>
                </a:solidFill>
              </a:defRPr>
            </a:lvl1pPr>
            <a:lvl2pPr marL="1219170" lvl="1" indent="-423323">
              <a:spcBef>
                <a:spcPts val="0"/>
              </a:spcBef>
              <a:spcAft>
                <a:spcPts val="0"/>
              </a:spcAft>
              <a:buClr>
                <a:schemeClr val="lt1"/>
              </a:buClr>
              <a:buSzPts val="1400"/>
              <a:buFont typeface="Anaheim"/>
              <a:buChar char="○"/>
              <a:defRPr sz="1600">
                <a:solidFill>
                  <a:schemeClr val="lt1"/>
                </a:solidFill>
              </a:defRPr>
            </a:lvl2pPr>
            <a:lvl3pPr marL="1828754" lvl="2" indent="-423323">
              <a:spcBef>
                <a:spcPts val="0"/>
              </a:spcBef>
              <a:spcAft>
                <a:spcPts val="0"/>
              </a:spcAft>
              <a:buClr>
                <a:schemeClr val="lt1"/>
              </a:buClr>
              <a:buSzPts val="1400"/>
              <a:buFont typeface="Anaheim"/>
              <a:buChar char="■"/>
              <a:defRPr sz="1600">
                <a:solidFill>
                  <a:schemeClr val="lt1"/>
                </a:solidFill>
              </a:defRPr>
            </a:lvl3pPr>
            <a:lvl4pPr marL="2438339" lvl="3" indent="-423323">
              <a:spcBef>
                <a:spcPts val="0"/>
              </a:spcBef>
              <a:spcAft>
                <a:spcPts val="0"/>
              </a:spcAft>
              <a:buClr>
                <a:schemeClr val="lt1"/>
              </a:buClr>
              <a:buSzPts val="1400"/>
              <a:buFont typeface="Anaheim"/>
              <a:buChar char="●"/>
              <a:defRPr sz="1600">
                <a:solidFill>
                  <a:schemeClr val="lt1"/>
                </a:solidFill>
              </a:defRPr>
            </a:lvl4pPr>
            <a:lvl5pPr marL="3047924" lvl="4" indent="-423323">
              <a:spcBef>
                <a:spcPts val="0"/>
              </a:spcBef>
              <a:spcAft>
                <a:spcPts val="0"/>
              </a:spcAft>
              <a:buClr>
                <a:schemeClr val="lt1"/>
              </a:buClr>
              <a:buSzPts val="1400"/>
              <a:buFont typeface="Anaheim"/>
              <a:buChar char="○"/>
              <a:defRPr sz="1600">
                <a:solidFill>
                  <a:schemeClr val="lt1"/>
                </a:solidFill>
              </a:defRPr>
            </a:lvl5pPr>
            <a:lvl6pPr marL="3657509" lvl="5" indent="-423323">
              <a:spcBef>
                <a:spcPts val="0"/>
              </a:spcBef>
              <a:spcAft>
                <a:spcPts val="0"/>
              </a:spcAft>
              <a:buClr>
                <a:schemeClr val="lt1"/>
              </a:buClr>
              <a:buSzPts val="1400"/>
              <a:buFont typeface="Anaheim"/>
              <a:buChar char="■"/>
              <a:defRPr sz="1600">
                <a:solidFill>
                  <a:schemeClr val="lt1"/>
                </a:solidFill>
              </a:defRPr>
            </a:lvl6pPr>
            <a:lvl7pPr marL="4267093" lvl="6" indent="-423323">
              <a:spcBef>
                <a:spcPts val="0"/>
              </a:spcBef>
              <a:spcAft>
                <a:spcPts val="0"/>
              </a:spcAft>
              <a:buClr>
                <a:schemeClr val="lt1"/>
              </a:buClr>
              <a:buSzPts val="1400"/>
              <a:buFont typeface="Anaheim"/>
              <a:buChar char="●"/>
              <a:defRPr sz="1600">
                <a:solidFill>
                  <a:schemeClr val="lt1"/>
                </a:solidFill>
              </a:defRPr>
            </a:lvl7pPr>
            <a:lvl8pPr marL="4876678" lvl="7" indent="-423323">
              <a:spcBef>
                <a:spcPts val="0"/>
              </a:spcBef>
              <a:spcAft>
                <a:spcPts val="0"/>
              </a:spcAft>
              <a:buClr>
                <a:schemeClr val="lt1"/>
              </a:buClr>
              <a:buSzPts val="1400"/>
              <a:buFont typeface="Anaheim"/>
              <a:buChar char="○"/>
              <a:defRPr sz="1600">
                <a:solidFill>
                  <a:schemeClr val="lt1"/>
                </a:solidFill>
              </a:defRPr>
            </a:lvl8pPr>
            <a:lvl9pPr marL="5486263" lvl="8" indent="-423323">
              <a:spcBef>
                <a:spcPts val="0"/>
              </a:spcBef>
              <a:spcAft>
                <a:spcPts val="0"/>
              </a:spcAft>
              <a:buClr>
                <a:schemeClr val="lt1"/>
              </a:buClr>
              <a:buSzPts val="1400"/>
              <a:buFont typeface="Anaheim"/>
              <a:buChar char="■"/>
              <a:defRPr sz="1600">
                <a:solidFill>
                  <a:schemeClr val="lt1"/>
                </a:solidFill>
              </a:defRPr>
            </a:lvl9pPr>
          </a:lstStyle>
          <a:p>
            <a:endParaRPr/>
          </a:p>
        </p:txBody>
      </p:sp>
      <p:sp>
        <p:nvSpPr>
          <p:cNvPr id="296" name="Google Shape;296;p7"/>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405201" y="5106667"/>
            <a:ext cx="12470951" cy="3575000"/>
          </a:xfrm>
          <a:prstGeom prst="rect">
            <a:avLst/>
          </a:prstGeom>
          <a:noFill/>
          <a:ln>
            <a:noFill/>
          </a:ln>
        </p:spPr>
      </p:pic>
      <p:grpSp>
        <p:nvGrpSpPr>
          <p:cNvPr id="298" name="Google Shape;298;p7"/>
          <p:cNvGrpSpPr/>
          <p:nvPr/>
        </p:nvGrpSpPr>
        <p:grpSpPr>
          <a:xfrm>
            <a:off x="522485" y="4727027"/>
            <a:ext cx="385560" cy="379624"/>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1" name="Google Shape;301;p7"/>
          <p:cNvGrpSpPr/>
          <p:nvPr/>
        </p:nvGrpSpPr>
        <p:grpSpPr>
          <a:xfrm>
            <a:off x="476951" y="1614100"/>
            <a:ext cx="476605" cy="1275072"/>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6" name="Google Shape;306;p7"/>
          <p:cNvGrpSpPr/>
          <p:nvPr/>
        </p:nvGrpSpPr>
        <p:grpSpPr>
          <a:xfrm>
            <a:off x="10946618" y="1394329"/>
            <a:ext cx="2692235" cy="2692235"/>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5" name="Google Shape;355;p7"/>
          <p:cNvGrpSpPr/>
          <p:nvPr/>
        </p:nvGrpSpPr>
        <p:grpSpPr>
          <a:xfrm>
            <a:off x="-1375013" y="3463394"/>
            <a:ext cx="2620385" cy="689413"/>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2" name="Google Shape;372;p7"/>
          <p:cNvSpPr/>
          <p:nvPr/>
        </p:nvSpPr>
        <p:spPr>
          <a:xfrm>
            <a:off x="3929534" y="567791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45453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2"/>
            <a:ext cx="12192003" cy="6857999"/>
          </a:xfrm>
          <a:prstGeom prst="rect">
            <a:avLst/>
          </a:prstGeom>
          <a:noFill/>
          <a:ln>
            <a:noFill/>
          </a:ln>
        </p:spPr>
      </p:pic>
      <p:sp>
        <p:nvSpPr>
          <p:cNvPr id="909" name="Google Shape;909;p20"/>
          <p:cNvSpPr txBox="1">
            <a:spLocks noGrp="1"/>
          </p:cNvSpPr>
          <p:nvPr>
            <p:ph type="subTitle" idx="1"/>
          </p:nvPr>
        </p:nvSpPr>
        <p:spPr>
          <a:xfrm>
            <a:off x="8667045" y="3733800"/>
            <a:ext cx="2570800" cy="4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0" name="Google Shape;910;p20"/>
          <p:cNvSpPr txBox="1">
            <a:spLocks noGrp="1"/>
          </p:cNvSpPr>
          <p:nvPr>
            <p:ph type="subTitle" idx="2"/>
          </p:nvPr>
        </p:nvSpPr>
        <p:spPr>
          <a:xfrm>
            <a:off x="8667031" y="4083229"/>
            <a:ext cx="2570800" cy="10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1" name="Google Shape;911;p20"/>
          <p:cNvSpPr txBox="1">
            <a:spLocks noGrp="1"/>
          </p:cNvSpPr>
          <p:nvPr>
            <p:ph type="subTitle" idx="3"/>
          </p:nvPr>
        </p:nvSpPr>
        <p:spPr>
          <a:xfrm>
            <a:off x="6096008" y="3733800"/>
            <a:ext cx="2570800" cy="47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2" name="Google Shape;912;p20"/>
          <p:cNvSpPr txBox="1">
            <a:spLocks noGrp="1"/>
          </p:cNvSpPr>
          <p:nvPr>
            <p:ph type="subTitle" idx="4"/>
          </p:nvPr>
        </p:nvSpPr>
        <p:spPr>
          <a:xfrm>
            <a:off x="6095979" y="4083229"/>
            <a:ext cx="2570800" cy="10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3" name="Google Shape;913;p20"/>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14" name="Google Shape;914;p20"/>
          <p:cNvSpPr txBox="1">
            <a:spLocks noGrp="1"/>
          </p:cNvSpPr>
          <p:nvPr>
            <p:ph type="subTitle" idx="5"/>
          </p:nvPr>
        </p:nvSpPr>
        <p:spPr>
          <a:xfrm>
            <a:off x="3524979" y="3733817"/>
            <a:ext cx="2570800" cy="47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5" name="Google Shape;915;p20"/>
          <p:cNvSpPr txBox="1">
            <a:spLocks noGrp="1"/>
          </p:cNvSpPr>
          <p:nvPr>
            <p:ph type="subTitle" idx="6"/>
          </p:nvPr>
        </p:nvSpPr>
        <p:spPr>
          <a:xfrm>
            <a:off x="3524957" y="4083263"/>
            <a:ext cx="2570800" cy="10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6" name="Google Shape;916;p20"/>
          <p:cNvSpPr txBox="1">
            <a:spLocks noGrp="1"/>
          </p:cNvSpPr>
          <p:nvPr>
            <p:ph type="subTitle" idx="7"/>
          </p:nvPr>
        </p:nvSpPr>
        <p:spPr>
          <a:xfrm>
            <a:off x="954036" y="3733817"/>
            <a:ext cx="2570800" cy="47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7" name="Google Shape;917;p20"/>
          <p:cNvSpPr txBox="1">
            <a:spLocks noGrp="1"/>
          </p:cNvSpPr>
          <p:nvPr>
            <p:ph type="subTitle" idx="8"/>
          </p:nvPr>
        </p:nvSpPr>
        <p:spPr>
          <a:xfrm>
            <a:off x="954000" y="4083263"/>
            <a:ext cx="2570800" cy="10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918" name="Google Shape;918;p20"/>
          <p:cNvGrpSpPr/>
          <p:nvPr/>
        </p:nvGrpSpPr>
        <p:grpSpPr>
          <a:xfrm>
            <a:off x="531667" y="2085427"/>
            <a:ext cx="376379" cy="379624"/>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1" name="Google Shape;921;p20"/>
          <p:cNvGrpSpPr/>
          <p:nvPr/>
        </p:nvGrpSpPr>
        <p:grpSpPr>
          <a:xfrm>
            <a:off x="476951" y="4255700"/>
            <a:ext cx="476605" cy="1275072"/>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6" name="Google Shape;926;p20"/>
          <p:cNvGrpSpPr/>
          <p:nvPr/>
        </p:nvGrpSpPr>
        <p:grpSpPr>
          <a:xfrm>
            <a:off x="319285" y="5838529"/>
            <a:ext cx="2692235" cy="2692235"/>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5" name="Google Shape;975;p20"/>
          <p:cNvGrpSpPr/>
          <p:nvPr/>
        </p:nvGrpSpPr>
        <p:grpSpPr>
          <a:xfrm>
            <a:off x="10650588" y="1725927"/>
            <a:ext cx="2620385" cy="689413"/>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25549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2"/>
            <a:ext cx="12192003" cy="6857999"/>
          </a:xfrm>
          <a:prstGeom prst="rect">
            <a:avLst/>
          </a:prstGeom>
          <a:noFill/>
          <a:ln>
            <a:noFill/>
          </a:ln>
        </p:spPr>
      </p:pic>
      <p:sp>
        <p:nvSpPr>
          <p:cNvPr id="702" name="Google Shape;702;p16"/>
          <p:cNvSpPr txBox="1">
            <a:spLocks noGrp="1"/>
          </p:cNvSpPr>
          <p:nvPr>
            <p:ph type="title"/>
          </p:nvPr>
        </p:nvSpPr>
        <p:spPr>
          <a:xfrm>
            <a:off x="1488500" y="2075120"/>
            <a:ext cx="6012800" cy="17172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6000">
                <a:solidFill>
                  <a:schemeClr val="dk2"/>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703" name="Google Shape;703;p16"/>
          <p:cNvSpPr txBox="1">
            <a:spLocks noGrp="1"/>
          </p:cNvSpPr>
          <p:nvPr>
            <p:ph type="title" idx="2" hasCustomPrompt="1"/>
          </p:nvPr>
        </p:nvSpPr>
        <p:spPr>
          <a:xfrm>
            <a:off x="7518028" y="1808779"/>
            <a:ext cx="3433600" cy="21332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6000">
                <a:solidFill>
                  <a:schemeClr val="lt2"/>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04" name="Google Shape;704;p16"/>
          <p:cNvSpPr txBox="1">
            <a:spLocks noGrp="1"/>
          </p:cNvSpPr>
          <p:nvPr>
            <p:ph type="subTitle" idx="1"/>
          </p:nvPr>
        </p:nvSpPr>
        <p:spPr>
          <a:xfrm>
            <a:off x="1488161" y="4444329"/>
            <a:ext cx="6012800" cy="46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2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11238051" y="2864912"/>
            <a:ext cx="476605" cy="1275072"/>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10" name="Google Shape;710;p16"/>
          <p:cNvSpPr/>
          <p:nvPr/>
        </p:nvSpPr>
        <p:spPr>
          <a:xfrm flipH="1">
            <a:off x="6668494" y="64293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11" name="Google Shape;711;p16"/>
          <p:cNvGrpSpPr/>
          <p:nvPr/>
        </p:nvGrpSpPr>
        <p:grpSpPr>
          <a:xfrm rot="10800000" flipH="1">
            <a:off x="7409164" y="5817829"/>
            <a:ext cx="5269505" cy="4234508"/>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4" name="Google Shape;714;p16"/>
          <p:cNvGrpSpPr/>
          <p:nvPr/>
        </p:nvGrpSpPr>
        <p:grpSpPr>
          <a:xfrm flipH="1">
            <a:off x="3966067" y="5896382"/>
            <a:ext cx="1057675" cy="243865"/>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9" name="Google Shape;719;p16"/>
          <p:cNvGrpSpPr/>
          <p:nvPr/>
        </p:nvGrpSpPr>
        <p:grpSpPr>
          <a:xfrm flipH="1">
            <a:off x="1195591" y="1381993"/>
            <a:ext cx="377776" cy="379624"/>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2" name="Google Shape;722;p16"/>
          <p:cNvGrpSpPr/>
          <p:nvPr/>
        </p:nvGrpSpPr>
        <p:grpSpPr>
          <a:xfrm flipH="1">
            <a:off x="2809201" y="-1299944"/>
            <a:ext cx="2692235" cy="2692235"/>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18432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t="9" b="9"/>
          <a:stretch/>
        </p:blipFill>
        <p:spPr>
          <a:xfrm flipH="1">
            <a:off x="0" y="2"/>
            <a:ext cx="12192003" cy="6857999"/>
          </a:xfrm>
          <a:prstGeom prst="rect">
            <a:avLst/>
          </a:prstGeom>
          <a:noFill/>
          <a:ln>
            <a:noFill/>
          </a:ln>
        </p:spPr>
      </p:pic>
      <p:sp>
        <p:nvSpPr>
          <p:cNvPr id="1727" name="Google Shape;1727;p37"/>
          <p:cNvSpPr txBox="1">
            <a:spLocks noGrp="1"/>
          </p:cNvSpPr>
          <p:nvPr>
            <p:ph type="subTitle" idx="1"/>
          </p:nvPr>
        </p:nvSpPr>
        <p:spPr>
          <a:xfrm>
            <a:off x="5394064" y="2198039"/>
            <a:ext cx="5156800" cy="27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867">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8" name="Google Shape;1728;p37"/>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29" name="Google Shape;1729;p37"/>
          <p:cNvSpPr txBox="1">
            <a:spLocks noGrp="1"/>
          </p:cNvSpPr>
          <p:nvPr>
            <p:ph type="subTitle" idx="2"/>
          </p:nvPr>
        </p:nvSpPr>
        <p:spPr>
          <a:xfrm>
            <a:off x="2123367" y="3071233"/>
            <a:ext cx="3270800" cy="103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8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30" name="Google Shape;1730;p37"/>
          <p:cNvGrpSpPr/>
          <p:nvPr/>
        </p:nvGrpSpPr>
        <p:grpSpPr>
          <a:xfrm>
            <a:off x="10862734" y="3071229"/>
            <a:ext cx="2692235" cy="2692235"/>
            <a:chOff x="1943325" y="-220375"/>
            <a:chExt cx="1298672" cy="1298672"/>
          </a:xfrm>
        </p:grpSpPr>
        <p:sp>
          <p:nvSpPr>
            <p:cNvPr id="1731" name="Google Shape;1731;p3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3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3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3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3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3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3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3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3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3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3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3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3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3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3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3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3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3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3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3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3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3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3" name="Google Shape;1753;p3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4" name="Google Shape;1754;p3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5" name="Google Shape;1755;p3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6" name="Google Shape;1756;p3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7" name="Google Shape;1757;p3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8" name="Google Shape;1758;p3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9" name="Google Shape;1759;p3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0" name="Google Shape;1760;p3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1" name="Google Shape;1761;p3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2" name="Google Shape;1762;p3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3" name="Google Shape;1763;p3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4" name="Google Shape;1764;p3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3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3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3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3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3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3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3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3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3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3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3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3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3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3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79" name="Google Shape;1779;p37"/>
          <p:cNvGrpSpPr/>
          <p:nvPr/>
        </p:nvGrpSpPr>
        <p:grpSpPr>
          <a:xfrm>
            <a:off x="2095737" y="5450911"/>
            <a:ext cx="2620385" cy="689413"/>
            <a:chOff x="3539975" y="3523525"/>
            <a:chExt cx="745925" cy="196250"/>
          </a:xfrm>
        </p:grpSpPr>
        <p:sp>
          <p:nvSpPr>
            <p:cNvPr id="1780" name="Google Shape;1780;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9" name="Google Shape;1789;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0" name="Google Shape;1790;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6" name="Google Shape;1796;p37"/>
          <p:cNvGrpSpPr/>
          <p:nvPr/>
        </p:nvGrpSpPr>
        <p:grpSpPr>
          <a:xfrm rot="-5400000" flipH="1">
            <a:off x="-3590366" y="2691562"/>
            <a:ext cx="5333884" cy="4234508"/>
            <a:chOff x="5207925" y="-1994879"/>
            <a:chExt cx="4000413" cy="3175881"/>
          </a:xfrm>
        </p:grpSpPr>
        <p:sp>
          <p:nvSpPr>
            <p:cNvPr id="1797" name="Google Shape;1797;p3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3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9" name="Google Shape;1799;p3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00" name="Google Shape;1800;p37"/>
          <p:cNvGrpSpPr/>
          <p:nvPr/>
        </p:nvGrpSpPr>
        <p:grpSpPr>
          <a:xfrm>
            <a:off x="7006923" y="5579151"/>
            <a:ext cx="1386541" cy="906400"/>
            <a:chOff x="4082325" y="3790650"/>
            <a:chExt cx="1039906" cy="679800"/>
          </a:xfrm>
        </p:grpSpPr>
        <p:sp>
          <p:nvSpPr>
            <p:cNvPr id="1801" name="Google Shape;1801;p3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3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3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34239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t="9" b="9"/>
          <a:stretch/>
        </p:blipFill>
        <p:spPr>
          <a:xfrm rot="10800000">
            <a:off x="0" y="2"/>
            <a:ext cx="12192003" cy="6857999"/>
          </a:xfrm>
          <a:prstGeom prst="rect">
            <a:avLst/>
          </a:prstGeom>
          <a:noFill/>
          <a:ln>
            <a:noFill/>
          </a:ln>
        </p:spPr>
      </p:pic>
      <p:sp>
        <p:nvSpPr>
          <p:cNvPr id="1621" name="Google Shape;1621;p35"/>
          <p:cNvSpPr txBox="1">
            <a:spLocks noGrp="1"/>
          </p:cNvSpPr>
          <p:nvPr>
            <p:ph type="title"/>
          </p:nvPr>
        </p:nvSpPr>
        <p:spPr>
          <a:xfrm>
            <a:off x="951667" y="1634384"/>
            <a:ext cx="4489600" cy="23020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622" name="Google Shape;1622;p35"/>
          <p:cNvSpPr txBox="1">
            <a:spLocks noGrp="1"/>
          </p:cNvSpPr>
          <p:nvPr>
            <p:ph type="subTitle" idx="1"/>
          </p:nvPr>
        </p:nvSpPr>
        <p:spPr>
          <a:xfrm>
            <a:off x="951833" y="4140784"/>
            <a:ext cx="5142000" cy="13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623" name="Google Shape;1623;p35"/>
          <p:cNvGrpSpPr/>
          <p:nvPr/>
        </p:nvGrpSpPr>
        <p:grpSpPr>
          <a:xfrm flipH="1">
            <a:off x="-661034" y="5844827"/>
            <a:ext cx="2620385" cy="689413"/>
            <a:chOff x="3539975" y="3523525"/>
            <a:chExt cx="745925" cy="196250"/>
          </a:xfrm>
        </p:grpSpPr>
        <p:sp>
          <p:nvSpPr>
            <p:cNvPr id="1624" name="Google Shape;1624;p3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3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3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3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3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3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3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3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3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3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3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3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3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3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3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3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40" name="Google Shape;1640;p35"/>
          <p:cNvPicPr preferRelativeResize="0"/>
          <p:nvPr/>
        </p:nvPicPr>
        <p:blipFill>
          <a:blip r:embed="rId3">
            <a:alphaModFix/>
          </a:blip>
          <a:stretch>
            <a:fillRect/>
          </a:stretch>
        </p:blipFill>
        <p:spPr>
          <a:xfrm flipH="1">
            <a:off x="-1249065" y="-2057349"/>
            <a:ext cx="3370016" cy="3575000"/>
          </a:xfrm>
          <a:prstGeom prst="rect">
            <a:avLst/>
          </a:prstGeom>
          <a:noFill/>
          <a:ln>
            <a:noFill/>
          </a:ln>
        </p:spPr>
      </p:pic>
    </p:spTree>
    <p:extLst>
      <p:ext uri="{BB962C8B-B14F-4D97-AF65-F5344CB8AC3E}">
        <p14:creationId xmlns:p14="http://schemas.microsoft.com/office/powerpoint/2010/main" val="768286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t="9" b="9"/>
          <a:stretch/>
        </p:blipFill>
        <p:spPr>
          <a:xfrm flipH="1">
            <a:off x="0" y="2"/>
            <a:ext cx="12192003" cy="6857999"/>
          </a:xfrm>
          <a:prstGeom prst="rect">
            <a:avLst/>
          </a:prstGeom>
          <a:noFill/>
          <a:ln>
            <a:noFill/>
          </a:ln>
        </p:spPr>
      </p:pic>
      <p:sp>
        <p:nvSpPr>
          <p:cNvPr id="2414" name="Google Shape;2414;p50"/>
          <p:cNvSpPr txBox="1">
            <a:spLocks noGrp="1"/>
          </p:cNvSpPr>
          <p:nvPr>
            <p:ph type="title"/>
          </p:nvPr>
        </p:nvSpPr>
        <p:spPr>
          <a:xfrm>
            <a:off x="1154867" y="718667"/>
            <a:ext cx="5142000" cy="10172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7733"/>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415" name="Google Shape;2415;p50"/>
          <p:cNvSpPr txBox="1">
            <a:spLocks noGrp="1"/>
          </p:cNvSpPr>
          <p:nvPr>
            <p:ph type="subTitle" idx="1"/>
          </p:nvPr>
        </p:nvSpPr>
        <p:spPr>
          <a:xfrm>
            <a:off x="1155033" y="2229583"/>
            <a:ext cx="5142000" cy="13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6" name="Google Shape;2416;p50"/>
          <p:cNvSpPr txBox="1"/>
          <p:nvPr/>
        </p:nvSpPr>
        <p:spPr>
          <a:xfrm>
            <a:off x="1163200" y="4953467"/>
            <a:ext cx="4329200" cy="820800"/>
          </a:xfrm>
          <a:prstGeom prst="rect">
            <a:avLst/>
          </a:prstGeom>
          <a:noFill/>
          <a:ln>
            <a:noFill/>
          </a:ln>
        </p:spPr>
        <p:txBody>
          <a:bodyPr spcFirstLastPara="1" wrap="square" lIns="121900" tIns="243833" rIns="121900" bIns="121900" anchor="b" anchorCtr="0">
            <a:noAutofit/>
          </a:bodyPr>
          <a:lstStyle/>
          <a:p>
            <a:pPr marL="0" lvl="0" indent="0" algn="l" rtl="0">
              <a:lnSpc>
                <a:spcPct val="100000"/>
              </a:lnSpc>
              <a:spcBef>
                <a:spcPts val="400"/>
              </a:spcBef>
              <a:spcAft>
                <a:spcPts val="0"/>
              </a:spcAft>
              <a:buNone/>
            </a:pPr>
            <a:r>
              <a:rPr lang="en" sz="1467" b="1">
                <a:solidFill>
                  <a:schemeClr val="lt1"/>
                </a:solidFill>
                <a:latin typeface="Bai Jamjuree"/>
                <a:ea typeface="Bai Jamjuree"/>
                <a:cs typeface="Bai Jamjuree"/>
                <a:sym typeface="Bai Jamjuree"/>
              </a:rPr>
              <a:t>CREDITS</a:t>
            </a:r>
            <a:r>
              <a:rPr lang="en" sz="1467">
                <a:solidFill>
                  <a:schemeClr val="lt1"/>
                </a:solidFill>
                <a:latin typeface="Bai Jamjuree"/>
                <a:ea typeface="Bai Jamjuree"/>
                <a:cs typeface="Bai Jamjuree"/>
                <a:sym typeface="Bai Jamjuree"/>
              </a:rPr>
              <a:t>: This presentation template was created by </a:t>
            </a:r>
            <a:r>
              <a:rPr lang="en" sz="1467"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467">
                <a:solidFill>
                  <a:schemeClr val="lt1"/>
                </a:solidFill>
                <a:latin typeface="Bai Jamjuree"/>
                <a:ea typeface="Bai Jamjuree"/>
                <a:cs typeface="Bai Jamjuree"/>
                <a:sym typeface="Bai Jamjuree"/>
              </a:rPr>
              <a:t>, and includes icons by </a:t>
            </a:r>
            <a:r>
              <a:rPr lang="en" sz="1467"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467" b="1">
                <a:solidFill>
                  <a:schemeClr val="lt1"/>
                </a:solidFill>
                <a:latin typeface="Bai Jamjuree"/>
                <a:ea typeface="Bai Jamjuree"/>
                <a:cs typeface="Bai Jamjuree"/>
                <a:sym typeface="Bai Jamjuree"/>
              </a:rPr>
              <a:t> </a:t>
            </a:r>
            <a:r>
              <a:rPr lang="en" sz="1467">
                <a:solidFill>
                  <a:schemeClr val="lt1"/>
                </a:solidFill>
                <a:latin typeface="Bai Jamjuree"/>
                <a:ea typeface="Bai Jamjuree"/>
                <a:cs typeface="Bai Jamjuree"/>
                <a:sym typeface="Bai Jamjuree"/>
              </a:rPr>
              <a:t>and infographics &amp; images by </a:t>
            </a:r>
            <a:r>
              <a:rPr lang="en" sz="1467"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467" b="1">
              <a:solidFill>
                <a:schemeClr val="lt1"/>
              </a:solidFill>
              <a:latin typeface="Bai Jamjuree"/>
              <a:ea typeface="Bai Jamjuree"/>
              <a:cs typeface="Bai Jamjuree"/>
              <a:sym typeface="Bai Jamjuree"/>
            </a:endParaRPr>
          </a:p>
        </p:txBody>
      </p:sp>
      <p:grpSp>
        <p:nvGrpSpPr>
          <p:cNvPr id="2417" name="Google Shape;2417;p50"/>
          <p:cNvGrpSpPr/>
          <p:nvPr/>
        </p:nvGrpSpPr>
        <p:grpSpPr>
          <a:xfrm>
            <a:off x="-1889115" y="3811080"/>
            <a:ext cx="2692235" cy="2692235"/>
            <a:chOff x="1943325" y="-220375"/>
            <a:chExt cx="1298672" cy="1298672"/>
          </a:xfrm>
        </p:grpSpPr>
        <p:sp>
          <p:nvSpPr>
            <p:cNvPr id="2418" name="Google Shape;2418;p5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9" name="Google Shape;2419;p5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0" name="Google Shape;2420;p5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1" name="Google Shape;2421;p5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2" name="Google Shape;2422;p5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3" name="Google Shape;2423;p5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4" name="Google Shape;2424;p5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5" name="Google Shape;2425;p5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6" name="Google Shape;2426;p5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7" name="Google Shape;2427;p5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8" name="Google Shape;2428;p5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9" name="Google Shape;2429;p5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0" name="Google Shape;2430;p5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1" name="Google Shape;2431;p5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2" name="Google Shape;2432;p5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3" name="Google Shape;2433;p5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4" name="Google Shape;2434;p5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5" name="Google Shape;2435;p5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6" name="Google Shape;2436;p5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7" name="Google Shape;2437;p5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8" name="Google Shape;2438;p5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9" name="Google Shape;2439;p5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0" name="Google Shape;2440;p5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1" name="Google Shape;2441;p5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2" name="Google Shape;2442;p5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3" name="Google Shape;2443;p5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4" name="Google Shape;2444;p5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5" name="Google Shape;2445;p5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6" name="Google Shape;2446;p5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7" name="Google Shape;2447;p5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8" name="Google Shape;2448;p5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9" name="Google Shape;2449;p5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0" name="Google Shape;2450;p5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1" name="Google Shape;2451;p5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2" name="Google Shape;2452;p5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3" name="Google Shape;2453;p5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4" name="Google Shape;2454;p5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5" name="Google Shape;2455;p5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6" name="Google Shape;2456;p5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7" name="Google Shape;2457;p5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8" name="Google Shape;2458;p5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9" name="Google Shape;2459;p5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0" name="Google Shape;2460;p5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1" name="Google Shape;2461;p5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2" name="Google Shape;2462;p5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3" name="Google Shape;2463;p5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4" name="Google Shape;2464;p5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5" name="Google Shape;2465;p5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66" name="Google Shape;2466;p50"/>
          <p:cNvGrpSpPr/>
          <p:nvPr/>
        </p:nvGrpSpPr>
        <p:grpSpPr>
          <a:xfrm rot="-5400000">
            <a:off x="-4050677" y="-1636161"/>
            <a:ext cx="5269505" cy="4234508"/>
            <a:chOff x="5256209" y="-1994879"/>
            <a:chExt cx="3952129" cy="3175881"/>
          </a:xfrm>
        </p:grpSpPr>
        <p:sp>
          <p:nvSpPr>
            <p:cNvPr id="2467" name="Google Shape;2467;p50"/>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8" name="Google Shape;2468;p50"/>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9954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631116-F0C4-9F44-966D-FF0FF134815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05763A9-F6DC-2F73-DCFF-846AFB0D72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9A11C6D-F3A1-6AA7-8997-F7083E91B5B6}"/>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5" name="Espace réservé du pied de page 4">
            <a:extLst>
              <a:ext uri="{FF2B5EF4-FFF2-40B4-BE49-F238E27FC236}">
                <a16:creationId xmlns:a16="http://schemas.microsoft.com/office/drawing/2014/main" id="{A6491A84-AACB-EA32-D355-F1CCB6A6C46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915A7EA-372E-3C97-682A-A2F6DDF14E6B}"/>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3393971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ADC683-B765-6B8D-78C4-2D968AC4738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E9196A9-2D2B-DBC0-494A-B0C9C345E4E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124E3FF-7294-38DF-6450-C4B5E022103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942B9F4-C929-5830-B1B7-C8032EB6BD0B}"/>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6" name="Espace réservé du pied de page 5">
            <a:extLst>
              <a:ext uri="{FF2B5EF4-FFF2-40B4-BE49-F238E27FC236}">
                <a16:creationId xmlns:a16="http://schemas.microsoft.com/office/drawing/2014/main" id="{3F83C1F5-EABF-5C24-1AAF-87F876562F1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C33D8EC-96CB-7862-4683-16C7C90AC3E6}"/>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2282063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0AD88-8C4C-0721-E024-2BED389A68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7E9B18D-CE41-C620-843F-D8C01CD323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7E09BFE-2A0A-A886-9071-492B8CD090F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4AC0769-7103-5E8C-FD0F-D28AA8EC16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499DD0B-52A3-514D-5892-25F13F36A91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1DD2D9E-495A-6F70-B4BE-B2DD8551CDB6}"/>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8" name="Espace réservé du pied de page 7">
            <a:extLst>
              <a:ext uri="{FF2B5EF4-FFF2-40B4-BE49-F238E27FC236}">
                <a16:creationId xmlns:a16="http://schemas.microsoft.com/office/drawing/2014/main" id="{F71764C3-DE0B-41B8-BA2E-5611535E8BF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8DAB452-8303-82A4-719B-9ABDA11D44CB}"/>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87295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189B9E-D451-45EE-BDE8-AC001882C6E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F86EDC7-67A9-4227-19D0-D3BFDB13B754}"/>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4" name="Espace réservé du pied de page 3">
            <a:extLst>
              <a:ext uri="{FF2B5EF4-FFF2-40B4-BE49-F238E27FC236}">
                <a16:creationId xmlns:a16="http://schemas.microsoft.com/office/drawing/2014/main" id="{E95E26CE-8706-9131-F49D-56E165163F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3DA0FFE-B08D-7EA5-EDA2-359CA949A8C4}"/>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75879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FE068AF-CCB8-4E23-9FC3-8C3BFE4A5D32}"/>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3" name="Espace réservé du pied de page 2">
            <a:extLst>
              <a:ext uri="{FF2B5EF4-FFF2-40B4-BE49-F238E27FC236}">
                <a16:creationId xmlns:a16="http://schemas.microsoft.com/office/drawing/2014/main" id="{6CB88FEF-60D8-3301-F2C9-CD2B88CE0A7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A646D6E-EB2B-CAB2-B185-D62B8D9CA8F9}"/>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219742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612A12-E4D3-A815-803D-E53B6CF3EE1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704E10E-9B7E-BEF5-7CAC-9F1D79683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9730B8D-D10B-1DF6-6E23-D7B45BCE2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C0E70F7-8288-11C6-033A-9F876749E11A}"/>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6" name="Espace réservé du pied de page 5">
            <a:extLst>
              <a:ext uri="{FF2B5EF4-FFF2-40B4-BE49-F238E27FC236}">
                <a16:creationId xmlns:a16="http://schemas.microsoft.com/office/drawing/2014/main" id="{DA364A22-0E6B-948F-FBA9-EF40AA8C917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855D313-F73D-0875-C682-568C3E3A4094}"/>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758201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14236-B83A-50DD-F0FE-E6774513E86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E364B20-10F5-5B00-ECE3-F7FE94BF8D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5F2CDC9-65A9-15FA-D972-8FBED44E8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EE0C0B8-8625-E647-E18E-4BF395934646}"/>
              </a:ext>
            </a:extLst>
          </p:cNvPr>
          <p:cNvSpPr>
            <a:spLocks noGrp="1"/>
          </p:cNvSpPr>
          <p:nvPr>
            <p:ph type="dt" sz="half" idx="10"/>
          </p:nvPr>
        </p:nvSpPr>
        <p:spPr/>
        <p:txBody>
          <a:bodyPr/>
          <a:lstStyle/>
          <a:p>
            <a:fld id="{E33D387E-AF13-4304-A087-C8916AD03BD3}" type="datetimeFigureOut">
              <a:rPr lang="fr-FR" smtClean="0"/>
              <a:t>26/07/2025</a:t>
            </a:fld>
            <a:endParaRPr lang="fr-FR"/>
          </a:p>
        </p:txBody>
      </p:sp>
      <p:sp>
        <p:nvSpPr>
          <p:cNvPr id="6" name="Espace réservé du pied de page 5">
            <a:extLst>
              <a:ext uri="{FF2B5EF4-FFF2-40B4-BE49-F238E27FC236}">
                <a16:creationId xmlns:a16="http://schemas.microsoft.com/office/drawing/2014/main" id="{6F0D977F-E46B-80D3-E8A6-F318C74F425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73857E-600D-ECB9-EEEB-A60EE29FC39A}"/>
              </a:ext>
            </a:extLst>
          </p:cNvPr>
          <p:cNvSpPr>
            <a:spLocks noGrp="1"/>
          </p:cNvSpPr>
          <p:nvPr>
            <p:ph type="sldNum" sz="quarter" idx="12"/>
          </p:nvPr>
        </p:nvSpPr>
        <p:spPr/>
        <p:txBody>
          <a:bodyPr/>
          <a:lstStyle/>
          <a:p>
            <a:fld id="{E62BFD03-383B-418B-A7C5-4DD200BE0F6C}" type="slidenum">
              <a:rPr lang="fr-FR" smtClean="0"/>
              <a:t>‹N°›</a:t>
            </a:fld>
            <a:endParaRPr lang="fr-FR"/>
          </a:p>
        </p:txBody>
      </p:sp>
    </p:spTree>
    <p:extLst>
      <p:ext uri="{BB962C8B-B14F-4D97-AF65-F5344CB8AC3E}">
        <p14:creationId xmlns:p14="http://schemas.microsoft.com/office/powerpoint/2010/main" val="427711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81186E6-D144-FE3D-8FD5-A007BC0E8E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823F95B-5B3C-0843-86C3-003296FEB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9645F5-5698-D90A-3F15-A76EB8BF0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3D387E-AF13-4304-A087-C8916AD03BD3}" type="datetimeFigureOut">
              <a:rPr lang="fr-FR" smtClean="0"/>
              <a:t>26/07/2025</a:t>
            </a:fld>
            <a:endParaRPr lang="fr-FR"/>
          </a:p>
        </p:txBody>
      </p:sp>
      <p:sp>
        <p:nvSpPr>
          <p:cNvPr id="5" name="Espace réservé du pied de page 4">
            <a:extLst>
              <a:ext uri="{FF2B5EF4-FFF2-40B4-BE49-F238E27FC236}">
                <a16:creationId xmlns:a16="http://schemas.microsoft.com/office/drawing/2014/main" id="{881E7978-F0A4-4E5D-C861-B217AA256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37A72F9-0B9B-B310-D025-3EA0B97B8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2BFD03-383B-418B-A7C5-4DD200BE0F6C}" type="slidenum">
              <a:rPr lang="fr-FR" smtClean="0"/>
              <a:t>‹N°›</a:t>
            </a:fld>
            <a:endParaRPr lang="fr-FR"/>
          </a:p>
        </p:txBody>
      </p:sp>
    </p:spTree>
    <p:extLst>
      <p:ext uri="{BB962C8B-B14F-4D97-AF65-F5344CB8AC3E}">
        <p14:creationId xmlns:p14="http://schemas.microsoft.com/office/powerpoint/2010/main" val="112655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slide" Target="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image" Target="../media/image4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58"/>
          <p:cNvSpPr txBox="1">
            <a:spLocks noGrp="1"/>
          </p:cNvSpPr>
          <p:nvPr>
            <p:ph type="ctrTitle"/>
          </p:nvPr>
        </p:nvSpPr>
        <p:spPr>
          <a:xfrm>
            <a:off x="1664500" y="2055297"/>
            <a:ext cx="8862800" cy="2261200"/>
          </a:xfrm>
          <a:prstGeom prst="rect">
            <a:avLst/>
          </a:prstGeom>
        </p:spPr>
        <p:txBody>
          <a:bodyPr spcFirstLastPara="1" vert="horz" wrap="square" lIns="121900" tIns="0" rIns="121900" bIns="121900" rtlCol="0" anchor="t" anchorCtr="0">
            <a:noAutofit/>
          </a:bodyPr>
          <a:lstStyle/>
          <a:p>
            <a:pPr>
              <a:spcBef>
                <a:spcPts val="0"/>
              </a:spcBef>
              <a:spcAft>
                <a:spcPts val="267"/>
              </a:spcAft>
            </a:pPr>
            <a:r>
              <a:rPr lang="en" sz="3200" dirty="0"/>
              <a:t>Créer </a:t>
            </a:r>
            <a:r>
              <a:rPr lang="fr-FR" sz="3200" dirty="0"/>
              <a:t>un Tableau de bord dynamique avec Power BI</a:t>
            </a:r>
            <a:br>
              <a:rPr lang="fr-FR" sz="3200" dirty="0"/>
            </a:br>
            <a:br>
              <a:rPr lang="fr-FR" sz="3200" dirty="0"/>
            </a:br>
            <a:r>
              <a:rPr lang="en" sz="3200" dirty="0">
                <a:solidFill>
                  <a:schemeClr val="dk2"/>
                </a:solidFill>
              </a:rPr>
              <a:t>Visualiser l’avancement des Projets</a:t>
            </a:r>
            <a:endParaRPr sz="3200" dirty="0">
              <a:solidFill>
                <a:schemeClr val="dk2"/>
              </a:solidFill>
            </a:endParaRPr>
          </a:p>
        </p:txBody>
      </p:sp>
      <p:cxnSp>
        <p:nvCxnSpPr>
          <p:cNvPr id="2594" name="Google Shape;2594;p58"/>
          <p:cNvCxnSpPr>
            <a:cxnSpLocks/>
          </p:cNvCxnSpPr>
          <p:nvPr/>
        </p:nvCxnSpPr>
        <p:spPr>
          <a:xfrm>
            <a:off x="2351345" y="3295295"/>
            <a:ext cx="7461728" cy="0"/>
          </a:xfrm>
          <a:prstGeom prst="straightConnector1">
            <a:avLst/>
          </a:prstGeom>
          <a:noFill/>
          <a:ln w="9525" cap="flat" cmpd="sng">
            <a:solidFill>
              <a:schemeClr val="lt1"/>
            </a:solidFill>
            <a:prstDash val="solid"/>
            <a:round/>
            <a:headEnd type="none" w="med" len="med"/>
            <a:tailEnd type="none" w="med" len="med"/>
          </a:ln>
        </p:spPr>
      </p:cxnSp>
      <p:pic>
        <p:nvPicPr>
          <p:cNvPr id="5" name="Image 4">
            <a:extLst>
              <a:ext uri="{FF2B5EF4-FFF2-40B4-BE49-F238E27FC236}">
                <a16:creationId xmlns:a16="http://schemas.microsoft.com/office/drawing/2014/main" id="{F78406F0-5FC2-B2BD-B16E-C3B862AEC068}"/>
              </a:ext>
            </a:extLst>
          </p:cNvPr>
          <p:cNvPicPr>
            <a:picLocks noChangeAspect="1"/>
          </p:cNvPicPr>
          <p:nvPr/>
        </p:nvPicPr>
        <p:blipFill>
          <a:blip r:embed="rId3"/>
          <a:stretch>
            <a:fillRect/>
          </a:stretch>
        </p:blipFill>
        <p:spPr>
          <a:xfrm>
            <a:off x="4111508" y="4095698"/>
            <a:ext cx="3999040" cy="1145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Google Shape;2594;p58">
            <a:extLst>
              <a:ext uri="{FF2B5EF4-FFF2-40B4-BE49-F238E27FC236}">
                <a16:creationId xmlns:a16="http://schemas.microsoft.com/office/drawing/2014/main" id="{19BD6799-C175-3A48-B219-FD7BBC0EF535}"/>
              </a:ext>
            </a:extLst>
          </p:cNvPr>
          <p:cNvCxnSpPr>
            <a:cxnSpLocks/>
          </p:cNvCxnSpPr>
          <p:nvPr/>
        </p:nvCxnSpPr>
        <p:spPr>
          <a:xfrm>
            <a:off x="2351345" y="3800704"/>
            <a:ext cx="7461728"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additive="base">
                                        <p:cTn id="7" dur="1000"/>
                                        <p:tgtEl>
                                          <p:spTgt spid="259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94"/>
                                        </p:tgtEl>
                                        <p:attrNameLst>
                                          <p:attrName>style.visibility</p:attrName>
                                        </p:attrNameLst>
                                      </p:cBhvr>
                                      <p:to>
                                        <p:strVal val="visible"/>
                                      </p:to>
                                    </p:set>
                                    <p:anim calcmode="lin" valueType="num">
                                      <p:cBhvr additive="base">
                                        <p:cTn id="10" dur="1000"/>
                                        <p:tgtEl>
                                          <p:spTgt spid="259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8"/>
        <p:cNvGrpSpPr/>
        <p:nvPr/>
      </p:nvGrpSpPr>
      <p:grpSpPr>
        <a:xfrm>
          <a:off x="0" y="0"/>
          <a:ext cx="0" cy="0"/>
          <a:chOff x="0" y="0"/>
          <a:chExt cx="0" cy="0"/>
        </a:xfrm>
      </p:grpSpPr>
      <p:sp>
        <p:nvSpPr>
          <p:cNvPr id="3089" name="Google Shape;3089;p76"/>
          <p:cNvSpPr txBox="1">
            <a:spLocks noGrp="1"/>
          </p:cNvSpPr>
          <p:nvPr>
            <p:ph type="title"/>
          </p:nvPr>
        </p:nvSpPr>
        <p:spPr>
          <a:xfrm>
            <a:off x="954000" y="470163"/>
            <a:ext cx="10871323" cy="560800"/>
          </a:xfrm>
          <a:prstGeom prst="rect">
            <a:avLst/>
          </a:prstGeom>
        </p:spPr>
        <p:txBody>
          <a:bodyPr spcFirstLastPara="1" vert="horz" wrap="square" lIns="121900" tIns="0" rIns="121900" bIns="121900" rtlCol="0" anchor="t" anchorCtr="0">
            <a:noAutofit/>
          </a:bodyPr>
          <a:lstStyle/>
          <a:p>
            <a:r>
              <a:rPr lang="en" dirty="0"/>
              <a:t>TRANSFORMER la </a:t>
            </a:r>
            <a:r>
              <a:rPr lang="en" dirty="0">
                <a:solidFill>
                  <a:schemeClr val="tx2"/>
                </a:solidFill>
              </a:rPr>
              <a:t>DATA</a:t>
            </a:r>
            <a:r>
              <a:rPr lang="en" dirty="0"/>
              <a:t> en </a:t>
            </a:r>
            <a:r>
              <a:rPr lang="en" dirty="0">
                <a:solidFill>
                  <a:schemeClr val="tx2"/>
                </a:solidFill>
              </a:rPr>
              <a:t>DASHBOARD</a:t>
            </a:r>
            <a:endParaRPr dirty="0">
              <a:solidFill>
                <a:schemeClr val="tx2"/>
              </a:solidFill>
            </a:endParaRPr>
          </a:p>
        </p:txBody>
      </p:sp>
      <p:grpSp>
        <p:nvGrpSpPr>
          <p:cNvPr id="3090" name="Google Shape;3090;p76"/>
          <p:cNvGrpSpPr/>
          <p:nvPr/>
        </p:nvGrpSpPr>
        <p:grpSpPr>
          <a:xfrm rot="-281942">
            <a:off x="4927712" y="2607409"/>
            <a:ext cx="2336515" cy="2329019"/>
            <a:chOff x="6039282" y="1042577"/>
            <a:chExt cx="734315" cy="731929"/>
          </a:xfrm>
        </p:grpSpPr>
        <p:sp>
          <p:nvSpPr>
            <p:cNvPr id="3091" name="Google Shape;3091;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2" name="Google Shape;3092;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3" name="Google Shape;3093;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4" name="Google Shape;3094;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5" name="Google Shape;3095;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6" name="Google Shape;3096;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7" name="Google Shape;3097;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8" name="Google Shape;3098;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9" name="Google Shape;3099;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0" name="Google Shape;3100;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1" name="Google Shape;3101;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2" name="Google Shape;3102;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3" name="Google Shape;3103;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4" name="Google Shape;3104;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5" name="Google Shape;3105;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6" name="Google Shape;3106;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7" name="Google Shape;3107;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8" name="Google Shape;3108;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9" name="Google Shape;3109;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0" name="Google Shape;3110;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1" name="Google Shape;3111;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112" name="Google Shape;3112;p76"/>
          <p:cNvSpPr txBox="1"/>
          <p:nvPr/>
        </p:nvSpPr>
        <p:spPr>
          <a:xfrm>
            <a:off x="4771983" y="1459933"/>
            <a:ext cx="2648000" cy="560800"/>
          </a:xfrm>
          <a:prstGeom prst="rect">
            <a:avLst/>
          </a:prstGeom>
          <a:noFill/>
          <a:ln>
            <a:noFill/>
          </a:ln>
        </p:spPr>
        <p:txBody>
          <a:bodyPr spcFirstLastPara="1" wrap="square" lIns="121900" tIns="0" rIns="121900" bIns="121900" anchor="t" anchorCtr="0">
            <a:noAutofit/>
          </a:bodyPr>
          <a:lstStyle/>
          <a:p>
            <a:pPr algn="ctr"/>
            <a:r>
              <a:rPr lang="en" sz="2800" dirty="0">
                <a:solidFill>
                  <a:schemeClr val="dk2"/>
                </a:solidFill>
                <a:latin typeface="Aldrich"/>
                <a:ea typeface="Aldrich"/>
                <a:cs typeface="Aldrich"/>
                <a:sym typeface="Aldrich"/>
              </a:rPr>
              <a:t>1ère étape</a:t>
            </a:r>
            <a:endParaRPr sz="2800" dirty="0">
              <a:solidFill>
                <a:schemeClr val="dk2"/>
              </a:solidFill>
              <a:latin typeface="Aldrich"/>
              <a:ea typeface="Aldrich"/>
              <a:cs typeface="Aldrich"/>
              <a:sym typeface="Aldrich"/>
            </a:endParaRPr>
          </a:p>
        </p:txBody>
      </p:sp>
      <p:sp>
        <p:nvSpPr>
          <p:cNvPr id="3113" name="Google Shape;3113;p76"/>
          <p:cNvSpPr txBox="1"/>
          <p:nvPr/>
        </p:nvSpPr>
        <p:spPr>
          <a:xfrm>
            <a:off x="4772033" y="1997571"/>
            <a:ext cx="2648000" cy="309200"/>
          </a:xfrm>
          <a:prstGeom prst="rect">
            <a:avLst/>
          </a:prstGeom>
          <a:noFill/>
          <a:ln>
            <a:noFill/>
          </a:ln>
        </p:spPr>
        <p:txBody>
          <a:bodyPr spcFirstLastPara="1" wrap="square" lIns="121900" tIns="0" rIns="121900" bIns="121900" anchor="t" anchorCtr="0">
            <a:noAutofit/>
          </a:bodyPr>
          <a:lstStyle/>
          <a:p>
            <a:pPr algn="ctr"/>
            <a:r>
              <a:rPr lang="en" sz="2400" dirty="0">
                <a:solidFill>
                  <a:schemeClr val="lt1"/>
                </a:solidFill>
                <a:latin typeface="Bai Jamjuree"/>
                <a:ea typeface="Bai Jamjuree"/>
                <a:cs typeface="Bai Jamjuree"/>
                <a:sym typeface="Bai Jamjuree"/>
              </a:rPr>
              <a:t>COLLECTER</a:t>
            </a:r>
            <a:endParaRPr sz="2400" dirty="0">
              <a:solidFill>
                <a:schemeClr val="lt1"/>
              </a:solidFill>
              <a:latin typeface="Bai Jamjuree"/>
              <a:ea typeface="Bai Jamjuree"/>
              <a:cs typeface="Bai Jamjuree"/>
              <a:sym typeface="Bai Jamjuree"/>
            </a:endParaRPr>
          </a:p>
        </p:txBody>
      </p:sp>
      <p:sp>
        <p:nvSpPr>
          <p:cNvPr id="3114" name="Google Shape;3114;p76"/>
          <p:cNvSpPr txBox="1"/>
          <p:nvPr/>
        </p:nvSpPr>
        <p:spPr>
          <a:xfrm>
            <a:off x="1986316" y="2567333"/>
            <a:ext cx="2648000" cy="560800"/>
          </a:xfrm>
          <a:prstGeom prst="rect">
            <a:avLst/>
          </a:prstGeom>
          <a:noFill/>
          <a:ln>
            <a:noFill/>
          </a:ln>
        </p:spPr>
        <p:txBody>
          <a:bodyPr spcFirstLastPara="1" wrap="square" lIns="121900" tIns="0" rIns="121900" bIns="121900" anchor="t" anchorCtr="0">
            <a:noAutofit/>
          </a:bodyPr>
          <a:lstStyle/>
          <a:p>
            <a:pPr lvl="0" algn="ctr"/>
            <a:r>
              <a:rPr lang="fr-FR" sz="2800" dirty="0">
                <a:solidFill>
                  <a:schemeClr val="dk2"/>
                </a:solidFill>
                <a:latin typeface="Aldrich"/>
                <a:ea typeface="Aldrich"/>
                <a:cs typeface="Aldrich"/>
                <a:sym typeface="Aldrich"/>
              </a:rPr>
              <a:t>2ème étape</a:t>
            </a:r>
          </a:p>
        </p:txBody>
      </p:sp>
      <p:sp>
        <p:nvSpPr>
          <p:cNvPr id="3115" name="Google Shape;3115;p76"/>
          <p:cNvSpPr txBox="1"/>
          <p:nvPr/>
        </p:nvSpPr>
        <p:spPr>
          <a:xfrm>
            <a:off x="1986351" y="3104981"/>
            <a:ext cx="2648000" cy="309200"/>
          </a:xfrm>
          <a:prstGeom prst="rect">
            <a:avLst/>
          </a:prstGeom>
          <a:noFill/>
          <a:ln>
            <a:noFill/>
          </a:ln>
        </p:spPr>
        <p:txBody>
          <a:bodyPr spcFirstLastPara="1" wrap="square" lIns="121900" tIns="0" rIns="121900" bIns="121900" anchor="t" anchorCtr="0">
            <a:noAutofit/>
          </a:bodyPr>
          <a:lstStyle/>
          <a:p>
            <a:pPr algn="ctr"/>
            <a:r>
              <a:rPr lang="en" sz="2400" dirty="0">
                <a:solidFill>
                  <a:schemeClr val="lt1"/>
                </a:solidFill>
                <a:latin typeface="Bai Jamjuree"/>
                <a:ea typeface="Bai Jamjuree"/>
                <a:cs typeface="Bai Jamjuree"/>
                <a:sym typeface="Bai Jamjuree"/>
              </a:rPr>
              <a:t>TRANSFORMER</a:t>
            </a:r>
            <a:endParaRPr sz="2400" dirty="0">
              <a:solidFill>
                <a:schemeClr val="lt1"/>
              </a:solidFill>
              <a:latin typeface="Bai Jamjuree"/>
              <a:ea typeface="Bai Jamjuree"/>
              <a:cs typeface="Bai Jamjuree"/>
              <a:sym typeface="Bai Jamjuree"/>
            </a:endParaRPr>
          </a:p>
        </p:txBody>
      </p:sp>
      <p:sp>
        <p:nvSpPr>
          <p:cNvPr id="3116" name="Google Shape;3116;p76"/>
          <p:cNvSpPr txBox="1"/>
          <p:nvPr/>
        </p:nvSpPr>
        <p:spPr>
          <a:xfrm>
            <a:off x="1986283" y="4267017"/>
            <a:ext cx="2648000" cy="560800"/>
          </a:xfrm>
          <a:prstGeom prst="rect">
            <a:avLst/>
          </a:prstGeom>
          <a:noFill/>
          <a:ln>
            <a:noFill/>
          </a:ln>
        </p:spPr>
        <p:txBody>
          <a:bodyPr spcFirstLastPara="1" wrap="square" lIns="121900" tIns="0" rIns="121900" bIns="121900" anchor="t" anchorCtr="0">
            <a:noAutofit/>
          </a:bodyPr>
          <a:lstStyle/>
          <a:p>
            <a:pPr lvl="0" algn="ctr"/>
            <a:r>
              <a:rPr lang="fr-FR" sz="2800" dirty="0">
                <a:solidFill>
                  <a:schemeClr val="dk2"/>
                </a:solidFill>
                <a:latin typeface="Aldrich"/>
                <a:ea typeface="Aldrich"/>
                <a:cs typeface="Aldrich"/>
                <a:sym typeface="Aldrich"/>
              </a:rPr>
              <a:t>3ème étape</a:t>
            </a:r>
          </a:p>
        </p:txBody>
      </p:sp>
      <p:sp>
        <p:nvSpPr>
          <p:cNvPr id="3117" name="Google Shape;3117;p76"/>
          <p:cNvSpPr txBox="1"/>
          <p:nvPr/>
        </p:nvSpPr>
        <p:spPr>
          <a:xfrm>
            <a:off x="1986333" y="4804665"/>
            <a:ext cx="2648000" cy="309200"/>
          </a:xfrm>
          <a:prstGeom prst="rect">
            <a:avLst/>
          </a:prstGeom>
          <a:noFill/>
          <a:ln>
            <a:noFill/>
          </a:ln>
        </p:spPr>
        <p:txBody>
          <a:bodyPr spcFirstLastPara="1" wrap="square" lIns="121900" tIns="0" rIns="121900" bIns="121900" anchor="t" anchorCtr="0">
            <a:noAutofit/>
          </a:bodyPr>
          <a:lstStyle/>
          <a:p>
            <a:pPr algn="ctr"/>
            <a:r>
              <a:rPr lang="en" sz="2400" dirty="0">
                <a:solidFill>
                  <a:schemeClr val="lt1"/>
                </a:solidFill>
                <a:latin typeface="Bai Jamjuree"/>
                <a:ea typeface="Bai Jamjuree"/>
                <a:cs typeface="Bai Jamjuree"/>
                <a:sym typeface="Bai Jamjuree"/>
              </a:rPr>
              <a:t>MODELISER </a:t>
            </a:r>
            <a:endParaRPr sz="2400" dirty="0">
              <a:solidFill>
                <a:schemeClr val="lt1"/>
              </a:solidFill>
              <a:latin typeface="Bai Jamjuree"/>
              <a:ea typeface="Bai Jamjuree"/>
              <a:cs typeface="Bai Jamjuree"/>
              <a:sym typeface="Bai Jamjuree"/>
            </a:endParaRPr>
          </a:p>
        </p:txBody>
      </p:sp>
      <p:sp>
        <p:nvSpPr>
          <p:cNvPr id="3118" name="Google Shape;3118;p76"/>
          <p:cNvSpPr txBox="1"/>
          <p:nvPr/>
        </p:nvSpPr>
        <p:spPr>
          <a:xfrm>
            <a:off x="4772016" y="5271917"/>
            <a:ext cx="2648000" cy="560800"/>
          </a:xfrm>
          <a:prstGeom prst="rect">
            <a:avLst/>
          </a:prstGeom>
          <a:noFill/>
          <a:ln>
            <a:noFill/>
          </a:ln>
        </p:spPr>
        <p:txBody>
          <a:bodyPr spcFirstLastPara="1" wrap="square" lIns="121900" tIns="0" rIns="121900" bIns="121900" anchor="t" anchorCtr="0">
            <a:noAutofit/>
          </a:bodyPr>
          <a:lstStyle/>
          <a:p>
            <a:pPr lvl="0" algn="ctr"/>
            <a:r>
              <a:rPr lang="fr-FR" sz="2800" dirty="0">
                <a:solidFill>
                  <a:schemeClr val="dk2"/>
                </a:solidFill>
                <a:latin typeface="Aldrich"/>
                <a:ea typeface="Aldrich"/>
                <a:cs typeface="Aldrich"/>
                <a:sym typeface="Aldrich"/>
              </a:rPr>
              <a:t>4ème étape</a:t>
            </a:r>
          </a:p>
        </p:txBody>
      </p:sp>
      <p:sp>
        <p:nvSpPr>
          <p:cNvPr id="3119" name="Google Shape;3119;p76"/>
          <p:cNvSpPr txBox="1"/>
          <p:nvPr/>
        </p:nvSpPr>
        <p:spPr>
          <a:xfrm>
            <a:off x="4772067" y="5809564"/>
            <a:ext cx="2648000" cy="309200"/>
          </a:xfrm>
          <a:prstGeom prst="rect">
            <a:avLst/>
          </a:prstGeom>
          <a:noFill/>
          <a:ln>
            <a:noFill/>
          </a:ln>
        </p:spPr>
        <p:txBody>
          <a:bodyPr spcFirstLastPara="1" wrap="square" lIns="121900" tIns="0" rIns="121900" bIns="121900" anchor="t" anchorCtr="0">
            <a:noAutofit/>
          </a:bodyPr>
          <a:lstStyle/>
          <a:p>
            <a:pPr algn="ctr"/>
            <a:r>
              <a:rPr lang="en" sz="2400" dirty="0">
                <a:solidFill>
                  <a:schemeClr val="lt1"/>
                </a:solidFill>
                <a:latin typeface="Bai Jamjuree"/>
                <a:ea typeface="Bai Jamjuree"/>
                <a:cs typeface="Bai Jamjuree"/>
                <a:sym typeface="Bai Jamjuree"/>
              </a:rPr>
              <a:t>ANALYSER</a:t>
            </a:r>
            <a:endParaRPr sz="2400" dirty="0">
              <a:solidFill>
                <a:schemeClr val="lt1"/>
              </a:solidFill>
              <a:latin typeface="Bai Jamjuree"/>
              <a:ea typeface="Bai Jamjuree"/>
              <a:cs typeface="Bai Jamjuree"/>
              <a:sym typeface="Bai Jamjuree"/>
            </a:endParaRPr>
          </a:p>
        </p:txBody>
      </p:sp>
      <p:sp>
        <p:nvSpPr>
          <p:cNvPr id="3120" name="Google Shape;3120;p76"/>
          <p:cNvSpPr txBox="1"/>
          <p:nvPr/>
        </p:nvSpPr>
        <p:spPr>
          <a:xfrm>
            <a:off x="7354483" y="3568733"/>
            <a:ext cx="2648000" cy="560800"/>
          </a:xfrm>
          <a:prstGeom prst="rect">
            <a:avLst/>
          </a:prstGeom>
          <a:noFill/>
          <a:ln>
            <a:noFill/>
          </a:ln>
        </p:spPr>
        <p:txBody>
          <a:bodyPr spcFirstLastPara="1" wrap="square" lIns="121900" tIns="73133" rIns="121900" bIns="121900" anchor="t" anchorCtr="0">
            <a:noAutofit/>
          </a:bodyPr>
          <a:lstStyle/>
          <a:p>
            <a:pPr algn="ctr"/>
            <a:r>
              <a:rPr lang="en" sz="2800" dirty="0">
                <a:solidFill>
                  <a:schemeClr val="accent1"/>
                </a:solidFill>
                <a:latin typeface="Aldrich"/>
                <a:ea typeface="Aldrich"/>
                <a:cs typeface="Aldrich"/>
                <a:sym typeface="Aldrich"/>
              </a:rPr>
              <a:t>VISUALISER</a:t>
            </a:r>
            <a:endParaRPr sz="2800" dirty="0">
              <a:solidFill>
                <a:schemeClr val="accent1"/>
              </a:solidFill>
              <a:latin typeface="Aldrich"/>
              <a:ea typeface="Aldrich"/>
              <a:cs typeface="Aldrich"/>
              <a:sym typeface="Aldrich"/>
            </a:endParaRPr>
          </a:p>
        </p:txBody>
      </p:sp>
      <p:cxnSp>
        <p:nvCxnSpPr>
          <p:cNvPr id="3121" name="Google Shape;3121;p76"/>
          <p:cNvCxnSpPr>
            <a:endCxn id="3114" idx="0"/>
          </p:cNvCxnSpPr>
          <p:nvPr/>
        </p:nvCxnSpPr>
        <p:spPr>
          <a:xfrm flipH="1">
            <a:off x="3310316" y="1740133"/>
            <a:ext cx="1461600" cy="827200"/>
          </a:xfrm>
          <a:prstGeom prst="bentConnector2">
            <a:avLst/>
          </a:prstGeom>
          <a:noFill/>
          <a:ln w="9525" cap="flat" cmpd="sng">
            <a:solidFill>
              <a:schemeClr val="lt1"/>
            </a:solidFill>
            <a:prstDash val="solid"/>
            <a:round/>
            <a:headEnd type="none" w="med" len="med"/>
            <a:tailEnd type="triangle" w="med" len="med"/>
          </a:ln>
        </p:spPr>
      </p:cxnSp>
      <p:cxnSp>
        <p:nvCxnSpPr>
          <p:cNvPr id="3122" name="Google Shape;3122;p76"/>
          <p:cNvCxnSpPr/>
          <p:nvPr/>
        </p:nvCxnSpPr>
        <p:spPr>
          <a:xfrm rot="-5400000" flipH="1">
            <a:off x="2980083" y="3859617"/>
            <a:ext cx="659600" cy="800"/>
          </a:xfrm>
          <a:prstGeom prst="bentConnector3">
            <a:avLst>
              <a:gd name="adj1" fmla="val 50000"/>
            </a:avLst>
          </a:prstGeom>
          <a:noFill/>
          <a:ln w="9525" cap="flat" cmpd="sng">
            <a:solidFill>
              <a:schemeClr val="lt1"/>
            </a:solidFill>
            <a:prstDash val="solid"/>
            <a:round/>
            <a:headEnd type="none" w="med" len="med"/>
            <a:tailEnd type="triangle" w="med" len="med"/>
          </a:ln>
        </p:spPr>
      </p:cxnSp>
      <p:cxnSp>
        <p:nvCxnSpPr>
          <p:cNvPr id="3123" name="Google Shape;3123;p76"/>
          <p:cNvCxnSpPr>
            <a:endCxn id="3118" idx="1"/>
          </p:cNvCxnSpPr>
          <p:nvPr/>
        </p:nvCxnSpPr>
        <p:spPr>
          <a:xfrm>
            <a:off x="3308016" y="5273517"/>
            <a:ext cx="1464000" cy="278800"/>
          </a:xfrm>
          <a:prstGeom prst="bentConnector3">
            <a:avLst>
              <a:gd name="adj1" fmla="val -450"/>
            </a:avLst>
          </a:prstGeom>
          <a:noFill/>
          <a:ln w="9525" cap="flat" cmpd="sng">
            <a:solidFill>
              <a:schemeClr val="lt1"/>
            </a:solidFill>
            <a:prstDash val="solid"/>
            <a:round/>
            <a:headEnd type="none" w="med" len="med"/>
            <a:tailEnd type="triangle" w="med" len="med"/>
          </a:ln>
        </p:spPr>
      </p:cxnSp>
      <p:cxnSp>
        <p:nvCxnSpPr>
          <p:cNvPr id="3124" name="Google Shape;3124;p76"/>
          <p:cNvCxnSpPr>
            <a:stCxn id="3118" idx="3"/>
            <a:endCxn id="3120" idx="2"/>
          </p:cNvCxnSpPr>
          <p:nvPr/>
        </p:nvCxnSpPr>
        <p:spPr>
          <a:xfrm rot="10800000" flipH="1">
            <a:off x="7420016" y="4129517"/>
            <a:ext cx="1258400" cy="1422800"/>
          </a:xfrm>
          <a:prstGeom prst="bentConnector2">
            <a:avLst/>
          </a:prstGeom>
          <a:noFill/>
          <a:ln w="9525" cap="flat" cmpd="sng">
            <a:solidFill>
              <a:schemeClr val="lt1"/>
            </a:solidFill>
            <a:prstDash val="solid"/>
            <a:round/>
            <a:headEnd type="none" w="med" len="med"/>
            <a:tailEnd type="triangle" w="med" len="med"/>
          </a:ln>
        </p:spPr>
      </p:cxnSp>
      <p:sp>
        <p:nvSpPr>
          <p:cNvPr id="3125" name="Google Shape;3125;p76"/>
          <p:cNvSpPr/>
          <p:nvPr/>
        </p:nvSpPr>
        <p:spPr>
          <a:xfrm>
            <a:off x="5725624" y="3420844"/>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126" name="Google Shape;3126;p76"/>
          <p:cNvGrpSpPr/>
          <p:nvPr/>
        </p:nvGrpSpPr>
        <p:grpSpPr>
          <a:xfrm>
            <a:off x="5884742" y="3630794"/>
            <a:ext cx="415685" cy="416829"/>
            <a:chOff x="-1333200" y="2770450"/>
            <a:chExt cx="291450" cy="292225"/>
          </a:xfrm>
        </p:grpSpPr>
        <p:sp>
          <p:nvSpPr>
            <p:cNvPr id="3127" name="Google Shape;3127;p76"/>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8" name="Google Shape;3128;p76"/>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129" name="Google Shape;3129;p76"/>
          <p:cNvGrpSpPr/>
          <p:nvPr/>
        </p:nvGrpSpPr>
        <p:grpSpPr>
          <a:xfrm>
            <a:off x="8987811" y="2505162"/>
            <a:ext cx="1057675" cy="243865"/>
            <a:chOff x="2685575" y="2835950"/>
            <a:chExt cx="433000" cy="99825"/>
          </a:xfrm>
        </p:grpSpPr>
        <p:sp>
          <p:nvSpPr>
            <p:cNvPr id="3130" name="Google Shape;3130;p7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131" name="Google Shape;3131;p7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132" name="Google Shape;3132;p7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133" name="Google Shape;3133;p7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3134" name="Google Shape;3134;p76"/>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135" name="Google Shape;3135;p76"/>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136" name="Google Shape;3136;p76">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137" name="Google Shape;3137;p76">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138" name="Google Shape;3138;p76">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 name="Google Shape;3112;p76">
            <a:extLst>
              <a:ext uri="{FF2B5EF4-FFF2-40B4-BE49-F238E27FC236}">
                <a16:creationId xmlns:a16="http://schemas.microsoft.com/office/drawing/2014/main" id="{7C589670-7066-5382-0A05-4E993408ED27}"/>
              </a:ext>
            </a:extLst>
          </p:cNvPr>
          <p:cNvSpPr txBox="1"/>
          <p:nvPr/>
        </p:nvSpPr>
        <p:spPr>
          <a:xfrm rot="1537670">
            <a:off x="1709599" y="1622183"/>
            <a:ext cx="3048000" cy="560800"/>
          </a:xfrm>
          <a:prstGeom prst="rect">
            <a:avLst/>
          </a:prstGeom>
          <a:noFill/>
          <a:ln>
            <a:noFill/>
          </a:ln>
        </p:spPr>
        <p:txBody>
          <a:bodyPr spcFirstLastPara="1" wrap="square" lIns="121900" tIns="0" rIns="121900" bIns="121900" anchor="t" anchorCtr="0">
            <a:noAutofit/>
          </a:bodyPr>
          <a:lstStyle/>
          <a:p>
            <a:pPr algn="ctr"/>
            <a:r>
              <a:rPr lang="en" sz="2133" b="1" dirty="0">
                <a:solidFill>
                  <a:schemeClr val="tx2"/>
                </a:solidFill>
                <a:latin typeface="Aldrich"/>
                <a:ea typeface="Aldrich"/>
                <a:cs typeface="Aldrich"/>
                <a:sym typeface="Aldrich"/>
              </a:rPr>
              <a:t>POWER QUERY</a:t>
            </a:r>
            <a:endParaRPr sz="2133" b="1" dirty="0">
              <a:solidFill>
                <a:schemeClr val="tx2"/>
              </a:solidFill>
              <a:latin typeface="Aldrich"/>
              <a:ea typeface="Aldrich"/>
              <a:cs typeface="Aldrich"/>
              <a:sym typeface="Aldric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090"/>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3126"/>
                                        </p:tgtEl>
                                        <p:attrNameLst>
                                          <p:attrName>style.visibility</p:attrName>
                                        </p:attrNameLst>
                                      </p:cBhvr>
                                      <p:to>
                                        <p:strVal val="visible"/>
                                      </p:to>
                                    </p:set>
                                    <p:animEffect transition="in" filter="fade">
                                      <p:cBhvr>
                                        <p:cTn id="9" dur="1000"/>
                                        <p:tgtEl>
                                          <p:spTgt spid="3126"/>
                                        </p:tgtEl>
                                      </p:cBhvr>
                                    </p:animEffect>
                                  </p:childTnLst>
                                </p:cTn>
                              </p:par>
                              <p:par>
                                <p:cTn id="10" presetID="23" presetClass="entr" presetSubtype="16" fill="hold" nodeType="withEffect">
                                  <p:stCondLst>
                                    <p:cond delay="0"/>
                                  </p:stCondLst>
                                  <p:childTnLst>
                                    <p:set>
                                      <p:cBhvr>
                                        <p:cTn id="11" dur="1" fill="hold">
                                          <p:stCondLst>
                                            <p:cond delay="0"/>
                                          </p:stCondLst>
                                        </p:cTn>
                                        <p:tgtEl>
                                          <p:spTgt spid="3125"/>
                                        </p:tgtEl>
                                        <p:attrNameLst>
                                          <p:attrName>style.visibility</p:attrName>
                                        </p:attrNameLst>
                                      </p:cBhvr>
                                      <p:to>
                                        <p:strVal val="visible"/>
                                      </p:to>
                                    </p:set>
                                    <p:anim calcmode="lin" valueType="num">
                                      <p:cBhvr additive="base">
                                        <p:cTn id="12" dur="1000"/>
                                        <p:tgtEl>
                                          <p:spTgt spid="3125"/>
                                        </p:tgtEl>
                                        <p:attrNameLst>
                                          <p:attrName>ppt_w</p:attrName>
                                        </p:attrNameLst>
                                      </p:cBhvr>
                                      <p:tavLst>
                                        <p:tav tm="0">
                                          <p:val>
                                            <p:strVal val="0"/>
                                          </p:val>
                                        </p:tav>
                                        <p:tav tm="100000">
                                          <p:val>
                                            <p:strVal val="#ppt_w"/>
                                          </p:val>
                                        </p:tav>
                                      </p:tavLst>
                                    </p:anim>
                                    <p:anim calcmode="lin" valueType="num">
                                      <p:cBhvr additive="base">
                                        <p:cTn id="13" dur="1000"/>
                                        <p:tgtEl>
                                          <p:spTgt spid="3125"/>
                                        </p:tgtEl>
                                        <p:attrNameLst>
                                          <p:attrName>ppt_h</p:attrName>
                                        </p:attrNameLst>
                                      </p:cBhvr>
                                      <p:tavLst>
                                        <p:tav tm="0">
                                          <p:val>
                                            <p:strVal val="0"/>
                                          </p:val>
                                        </p:tav>
                                        <p:tav tm="100000">
                                          <p:val>
                                            <p:strVal val="#ppt_h"/>
                                          </p:val>
                                        </p:tav>
                                      </p:tavLst>
                                    </p:anim>
                                  </p:childTnLst>
                                </p:cTn>
                              </p:par>
                              <p:par>
                                <p:cTn id="14" presetID="10" presetClass="entr" presetSubtype="0" fill="hold" nodeType="withEffect">
                                  <p:stCondLst>
                                    <p:cond delay="0"/>
                                  </p:stCondLst>
                                  <p:childTnLst>
                                    <p:set>
                                      <p:cBhvr>
                                        <p:cTn id="15" dur="1" fill="hold">
                                          <p:stCondLst>
                                            <p:cond delay="0"/>
                                          </p:stCondLst>
                                        </p:cTn>
                                        <p:tgtEl>
                                          <p:spTgt spid="3114"/>
                                        </p:tgtEl>
                                        <p:attrNameLst>
                                          <p:attrName>style.visibility</p:attrName>
                                        </p:attrNameLst>
                                      </p:cBhvr>
                                      <p:to>
                                        <p:strVal val="visible"/>
                                      </p:to>
                                    </p:set>
                                    <p:animEffect transition="in" filter="fade">
                                      <p:cBhvr>
                                        <p:cTn id="16" dur="1000"/>
                                        <p:tgtEl>
                                          <p:spTgt spid="3114"/>
                                        </p:tgtEl>
                                      </p:cBhvr>
                                    </p:animEffect>
                                  </p:childTnLst>
                                </p:cTn>
                              </p:par>
                              <p:par>
                                <p:cTn id="17" presetID="10" presetClass="entr" presetSubtype="0" fill="hold" nodeType="withEffect">
                                  <p:stCondLst>
                                    <p:cond delay="0"/>
                                  </p:stCondLst>
                                  <p:childTnLst>
                                    <p:set>
                                      <p:cBhvr>
                                        <p:cTn id="18" dur="1" fill="hold">
                                          <p:stCondLst>
                                            <p:cond delay="0"/>
                                          </p:stCondLst>
                                        </p:cTn>
                                        <p:tgtEl>
                                          <p:spTgt spid="3115"/>
                                        </p:tgtEl>
                                        <p:attrNameLst>
                                          <p:attrName>style.visibility</p:attrName>
                                        </p:attrNameLst>
                                      </p:cBhvr>
                                      <p:to>
                                        <p:strVal val="visible"/>
                                      </p:to>
                                    </p:set>
                                    <p:animEffect transition="in" filter="fade">
                                      <p:cBhvr>
                                        <p:cTn id="19" dur="1000"/>
                                        <p:tgtEl>
                                          <p:spTgt spid="3115"/>
                                        </p:tgtEl>
                                      </p:cBhvr>
                                    </p:animEffect>
                                  </p:childTnLst>
                                </p:cTn>
                              </p:par>
                              <p:par>
                                <p:cTn id="20" presetID="10" presetClass="entr" presetSubtype="0" fill="hold" nodeType="withEffect">
                                  <p:stCondLst>
                                    <p:cond delay="0"/>
                                  </p:stCondLst>
                                  <p:childTnLst>
                                    <p:set>
                                      <p:cBhvr>
                                        <p:cTn id="21" dur="1" fill="hold">
                                          <p:stCondLst>
                                            <p:cond delay="0"/>
                                          </p:stCondLst>
                                        </p:cTn>
                                        <p:tgtEl>
                                          <p:spTgt spid="3116"/>
                                        </p:tgtEl>
                                        <p:attrNameLst>
                                          <p:attrName>style.visibility</p:attrName>
                                        </p:attrNameLst>
                                      </p:cBhvr>
                                      <p:to>
                                        <p:strVal val="visible"/>
                                      </p:to>
                                    </p:set>
                                    <p:animEffect transition="in" filter="fade">
                                      <p:cBhvr>
                                        <p:cTn id="22" dur="1000"/>
                                        <p:tgtEl>
                                          <p:spTgt spid="3116"/>
                                        </p:tgtEl>
                                      </p:cBhvr>
                                    </p:animEffect>
                                  </p:childTnLst>
                                </p:cTn>
                              </p:par>
                              <p:par>
                                <p:cTn id="23" presetID="10" presetClass="entr" presetSubtype="0" fill="hold" nodeType="withEffect">
                                  <p:stCondLst>
                                    <p:cond delay="0"/>
                                  </p:stCondLst>
                                  <p:childTnLst>
                                    <p:set>
                                      <p:cBhvr>
                                        <p:cTn id="24" dur="1" fill="hold">
                                          <p:stCondLst>
                                            <p:cond delay="0"/>
                                          </p:stCondLst>
                                        </p:cTn>
                                        <p:tgtEl>
                                          <p:spTgt spid="3117"/>
                                        </p:tgtEl>
                                        <p:attrNameLst>
                                          <p:attrName>style.visibility</p:attrName>
                                        </p:attrNameLst>
                                      </p:cBhvr>
                                      <p:to>
                                        <p:strVal val="visible"/>
                                      </p:to>
                                    </p:set>
                                    <p:animEffect transition="in" filter="fade">
                                      <p:cBhvr>
                                        <p:cTn id="25" dur="1000"/>
                                        <p:tgtEl>
                                          <p:spTgt spid="3117"/>
                                        </p:tgtEl>
                                      </p:cBhvr>
                                    </p:animEffect>
                                  </p:childTnLst>
                                </p:cTn>
                              </p:par>
                              <p:par>
                                <p:cTn id="26" presetID="10" presetClass="entr" presetSubtype="0" fill="hold" nodeType="withEffect">
                                  <p:stCondLst>
                                    <p:cond delay="0"/>
                                  </p:stCondLst>
                                  <p:childTnLst>
                                    <p:set>
                                      <p:cBhvr>
                                        <p:cTn id="27" dur="1" fill="hold">
                                          <p:stCondLst>
                                            <p:cond delay="0"/>
                                          </p:stCondLst>
                                        </p:cTn>
                                        <p:tgtEl>
                                          <p:spTgt spid="3118"/>
                                        </p:tgtEl>
                                        <p:attrNameLst>
                                          <p:attrName>style.visibility</p:attrName>
                                        </p:attrNameLst>
                                      </p:cBhvr>
                                      <p:to>
                                        <p:strVal val="visible"/>
                                      </p:to>
                                    </p:set>
                                    <p:animEffect transition="in" filter="fade">
                                      <p:cBhvr>
                                        <p:cTn id="28" dur="1000"/>
                                        <p:tgtEl>
                                          <p:spTgt spid="3118"/>
                                        </p:tgtEl>
                                      </p:cBhvr>
                                    </p:animEffect>
                                  </p:childTnLst>
                                </p:cTn>
                              </p:par>
                              <p:par>
                                <p:cTn id="29" presetID="10" presetClass="entr" presetSubtype="0" fill="hold" nodeType="withEffect">
                                  <p:stCondLst>
                                    <p:cond delay="0"/>
                                  </p:stCondLst>
                                  <p:childTnLst>
                                    <p:set>
                                      <p:cBhvr>
                                        <p:cTn id="30" dur="1" fill="hold">
                                          <p:stCondLst>
                                            <p:cond delay="0"/>
                                          </p:stCondLst>
                                        </p:cTn>
                                        <p:tgtEl>
                                          <p:spTgt spid="3119"/>
                                        </p:tgtEl>
                                        <p:attrNameLst>
                                          <p:attrName>style.visibility</p:attrName>
                                        </p:attrNameLst>
                                      </p:cBhvr>
                                      <p:to>
                                        <p:strVal val="visible"/>
                                      </p:to>
                                    </p:set>
                                    <p:animEffect transition="in" filter="fade">
                                      <p:cBhvr>
                                        <p:cTn id="31" dur="1000"/>
                                        <p:tgtEl>
                                          <p:spTgt spid="3119"/>
                                        </p:tgtEl>
                                      </p:cBhvr>
                                    </p:animEffect>
                                  </p:childTnLst>
                                </p:cTn>
                              </p:par>
                              <p:par>
                                <p:cTn id="32" presetID="10" presetClass="entr" presetSubtype="0" fill="hold" nodeType="withEffect">
                                  <p:stCondLst>
                                    <p:cond delay="0"/>
                                  </p:stCondLst>
                                  <p:childTnLst>
                                    <p:set>
                                      <p:cBhvr>
                                        <p:cTn id="33" dur="1" fill="hold">
                                          <p:stCondLst>
                                            <p:cond delay="0"/>
                                          </p:stCondLst>
                                        </p:cTn>
                                        <p:tgtEl>
                                          <p:spTgt spid="3120"/>
                                        </p:tgtEl>
                                        <p:attrNameLst>
                                          <p:attrName>style.visibility</p:attrName>
                                        </p:attrNameLst>
                                      </p:cBhvr>
                                      <p:to>
                                        <p:strVal val="visible"/>
                                      </p:to>
                                    </p:set>
                                    <p:animEffect transition="in" filter="fade">
                                      <p:cBhvr>
                                        <p:cTn id="34" dur="1000"/>
                                        <p:tgtEl>
                                          <p:spTgt spid="3120"/>
                                        </p:tgtEl>
                                      </p:cBhvr>
                                    </p:animEffect>
                                  </p:childTnLst>
                                </p:cTn>
                              </p:par>
                              <p:par>
                                <p:cTn id="35" presetID="10" presetClass="entr" presetSubtype="0" fill="hold" nodeType="withEffect">
                                  <p:stCondLst>
                                    <p:cond delay="0"/>
                                  </p:stCondLst>
                                  <p:childTnLst>
                                    <p:set>
                                      <p:cBhvr>
                                        <p:cTn id="36" dur="1" fill="hold">
                                          <p:stCondLst>
                                            <p:cond delay="0"/>
                                          </p:stCondLst>
                                        </p:cTn>
                                        <p:tgtEl>
                                          <p:spTgt spid="3121"/>
                                        </p:tgtEl>
                                        <p:attrNameLst>
                                          <p:attrName>style.visibility</p:attrName>
                                        </p:attrNameLst>
                                      </p:cBhvr>
                                      <p:to>
                                        <p:strVal val="visible"/>
                                      </p:to>
                                    </p:set>
                                    <p:animEffect transition="in" filter="fade">
                                      <p:cBhvr>
                                        <p:cTn id="37" dur="1000"/>
                                        <p:tgtEl>
                                          <p:spTgt spid="3121"/>
                                        </p:tgtEl>
                                      </p:cBhvr>
                                    </p:animEffect>
                                  </p:childTnLst>
                                </p:cTn>
                              </p:par>
                              <p:par>
                                <p:cTn id="38" presetID="10" presetClass="entr" presetSubtype="0" fill="hold" nodeType="withEffect">
                                  <p:stCondLst>
                                    <p:cond delay="0"/>
                                  </p:stCondLst>
                                  <p:childTnLst>
                                    <p:set>
                                      <p:cBhvr>
                                        <p:cTn id="39" dur="1" fill="hold">
                                          <p:stCondLst>
                                            <p:cond delay="0"/>
                                          </p:stCondLst>
                                        </p:cTn>
                                        <p:tgtEl>
                                          <p:spTgt spid="3122"/>
                                        </p:tgtEl>
                                        <p:attrNameLst>
                                          <p:attrName>style.visibility</p:attrName>
                                        </p:attrNameLst>
                                      </p:cBhvr>
                                      <p:to>
                                        <p:strVal val="visible"/>
                                      </p:to>
                                    </p:set>
                                    <p:animEffect transition="in" filter="fade">
                                      <p:cBhvr>
                                        <p:cTn id="40" dur="1000"/>
                                        <p:tgtEl>
                                          <p:spTgt spid="3122"/>
                                        </p:tgtEl>
                                      </p:cBhvr>
                                    </p:animEffect>
                                  </p:childTnLst>
                                </p:cTn>
                              </p:par>
                              <p:par>
                                <p:cTn id="41" presetID="10" presetClass="entr" presetSubtype="0" fill="hold" nodeType="withEffect">
                                  <p:stCondLst>
                                    <p:cond delay="0"/>
                                  </p:stCondLst>
                                  <p:childTnLst>
                                    <p:set>
                                      <p:cBhvr>
                                        <p:cTn id="42" dur="1" fill="hold">
                                          <p:stCondLst>
                                            <p:cond delay="0"/>
                                          </p:stCondLst>
                                        </p:cTn>
                                        <p:tgtEl>
                                          <p:spTgt spid="3123"/>
                                        </p:tgtEl>
                                        <p:attrNameLst>
                                          <p:attrName>style.visibility</p:attrName>
                                        </p:attrNameLst>
                                      </p:cBhvr>
                                      <p:to>
                                        <p:strVal val="visible"/>
                                      </p:to>
                                    </p:set>
                                    <p:animEffect transition="in" filter="fade">
                                      <p:cBhvr>
                                        <p:cTn id="43" dur="1000"/>
                                        <p:tgtEl>
                                          <p:spTgt spid="3123"/>
                                        </p:tgtEl>
                                      </p:cBhvr>
                                    </p:animEffect>
                                  </p:childTnLst>
                                </p:cTn>
                              </p:par>
                              <p:par>
                                <p:cTn id="44" presetID="10" presetClass="entr" presetSubtype="0" fill="hold" nodeType="withEffect">
                                  <p:stCondLst>
                                    <p:cond delay="0"/>
                                  </p:stCondLst>
                                  <p:childTnLst>
                                    <p:set>
                                      <p:cBhvr>
                                        <p:cTn id="45" dur="1" fill="hold">
                                          <p:stCondLst>
                                            <p:cond delay="0"/>
                                          </p:stCondLst>
                                        </p:cTn>
                                        <p:tgtEl>
                                          <p:spTgt spid="3124"/>
                                        </p:tgtEl>
                                        <p:attrNameLst>
                                          <p:attrName>style.visibility</p:attrName>
                                        </p:attrNameLst>
                                      </p:cBhvr>
                                      <p:to>
                                        <p:strVal val="visible"/>
                                      </p:to>
                                    </p:set>
                                    <p:animEffect transition="in" filter="fade">
                                      <p:cBhvr>
                                        <p:cTn id="46" dur="1000"/>
                                        <p:tgtEl>
                                          <p:spTgt spid="3124"/>
                                        </p:tgtEl>
                                      </p:cBhvr>
                                    </p:animEffect>
                                  </p:childTnLst>
                                </p:cTn>
                              </p:par>
                              <p:par>
                                <p:cTn id="47" presetID="10" presetClass="entr" presetSubtype="0" fill="hold" nodeType="withEffect">
                                  <p:stCondLst>
                                    <p:cond delay="0"/>
                                  </p:stCondLst>
                                  <p:childTnLst>
                                    <p:set>
                                      <p:cBhvr>
                                        <p:cTn id="48" dur="1" fill="hold">
                                          <p:stCondLst>
                                            <p:cond delay="0"/>
                                          </p:stCondLst>
                                        </p:cTn>
                                        <p:tgtEl>
                                          <p:spTgt spid="3112"/>
                                        </p:tgtEl>
                                        <p:attrNameLst>
                                          <p:attrName>style.visibility</p:attrName>
                                        </p:attrNameLst>
                                      </p:cBhvr>
                                      <p:to>
                                        <p:strVal val="visible"/>
                                      </p:to>
                                    </p:set>
                                    <p:animEffect transition="in" filter="fade">
                                      <p:cBhvr>
                                        <p:cTn id="49" dur="1000"/>
                                        <p:tgtEl>
                                          <p:spTgt spid="3112"/>
                                        </p:tgtEl>
                                      </p:cBhvr>
                                    </p:animEffect>
                                  </p:childTnLst>
                                </p:cTn>
                              </p:par>
                              <p:par>
                                <p:cTn id="50" presetID="10" presetClass="entr" presetSubtype="0" fill="hold" nodeType="withEffect">
                                  <p:stCondLst>
                                    <p:cond delay="0"/>
                                  </p:stCondLst>
                                  <p:childTnLst>
                                    <p:set>
                                      <p:cBhvr>
                                        <p:cTn id="51" dur="1" fill="hold">
                                          <p:stCondLst>
                                            <p:cond delay="0"/>
                                          </p:stCondLst>
                                        </p:cTn>
                                        <p:tgtEl>
                                          <p:spTgt spid="3113"/>
                                        </p:tgtEl>
                                        <p:attrNameLst>
                                          <p:attrName>style.visibility</p:attrName>
                                        </p:attrNameLst>
                                      </p:cBhvr>
                                      <p:to>
                                        <p:strVal val="visible"/>
                                      </p:to>
                                    </p:set>
                                    <p:animEffect transition="in" filter="fade">
                                      <p:cBhvr>
                                        <p:cTn id="52" dur="1000"/>
                                        <p:tgtEl>
                                          <p:spTgt spid="3113"/>
                                        </p:tgtEl>
                                      </p:cBhvr>
                                    </p:animEffect>
                                  </p:childTnLst>
                                </p:cTn>
                              </p:par>
                              <p:par>
                                <p:cTn id="53" presetID="2" presetClass="entr" presetSubtype="2" fill="hold" nodeType="withEffect">
                                  <p:stCondLst>
                                    <p:cond delay="0"/>
                                  </p:stCondLst>
                                  <p:childTnLst>
                                    <p:set>
                                      <p:cBhvr>
                                        <p:cTn id="54" dur="1" fill="hold">
                                          <p:stCondLst>
                                            <p:cond delay="0"/>
                                          </p:stCondLst>
                                        </p:cTn>
                                        <p:tgtEl>
                                          <p:spTgt spid="3129"/>
                                        </p:tgtEl>
                                        <p:attrNameLst>
                                          <p:attrName>style.visibility</p:attrName>
                                        </p:attrNameLst>
                                      </p:cBhvr>
                                      <p:to>
                                        <p:strVal val="visible"/>
                                      </p:to>
                                    </p:set>
                                    <p:anim calcmode="lin" valueType="num">
                                      <p:cBhvr additive="base">
                                        <p:cTn id="55" dur="1000"/>
                                        <p:tgtEl>
                                          <p:spTgt spid="3129"/>
                                        </p:tgtEl>
                                        <p:attrNameLst>
                                          <p:attrName>ppt_x</p:attrName>
                                        </p:attrNameLst>
                                      </p:cBhvr>
                                      <p:tavLst>
                                        <p:tav tm="0">
                                          <p:val>
                                            <p:strVal val="#ppt_x+1"/>
                                          </p:val>
                                        </p:tav>
                                        <p:tav tm="100000">
                                          <p:val>
                                            <p:strVal val="#ppt_x"/>
                                          </p:val>
                                        </p:tav>
                                      </p:tavLst>
                                    </p:anim>
                                  </p:childTnLst>
                                </p:cTn>
                              </p:par>
                              <p:par>
                                <p:cTn id="56" presetID="2" presetClass="entr" presetSubtype="8" fill="hold" nodeType="withEffect">
                                  <p:stCondLst>
                                    <p:cond delay="0"/>
                                  </p:stCondLst>
                                  <p:childTnLst>
                                    <p:set>
                                      <p:cBhvr>
                                        <p:cTn id="57" dur="1" fill="hold">
                                          <p:stCondLst>
                                            <p:cond delay="0"/>
                                          </p:stCondLst>
                                        </p:cTn>
                                        <p:tgtEl>
                                          <p:spTgt spid="3089"/>
                                        </p:tgtEl>
                                        <p:attrNameLst>
                                          <p:attrName>style.visibility</p:attrName>
                                        </p:attrNameLst>
                                      </p:cBhvr>
                                      <p:to>
                                        <p:strVal val="visible"/>
                                      </p:to>
                                    </p:set>
                                    <p:anim calcmode="lin" valueType="num">
                                      <p:cBhvr additive="base">
                                        <p:cTn id="58" dur="1000"/>
                                        <p:tgtEl>
                                          <p:spTgt spid="3089"/>
                                        </p:tgtEl>
                                        <p:attrNameLst>
                                          <p:attrName>ppt_x</p:attrName>
                                        </p:attrNameLst>
                                      </p:cBhvr>
                                      <p:tavLst>
                                        <p:tav tm="0">
                                          <p:val>
                                            <p:strVal val="#ppt_x-1"/>
                                          </p:val>
                                        </p:tav>
                                        <p:tav tm="100000">
                                          <p:val>
                                            <p:strVal val="#ppt_x"/>
                                          </p:val>
                                        </p:tav>
                                      </p:tavLst>
                                    </p:anim>
                                  </p:childTnLst>
                                </p:cTn>
                              </p:par>
                              <p:par>
                                <p:cTn id="59" presetID="10" presetClass="entr" presetSubtype="0" fill="hold" nodeType="withEffect">
                                  <p:stCondLst>
                                    <p:cond delay="0"/>
                                  </p:stCondLst>
                                  <p:childTnLst>
                                    <p:set>
                                      <p:cBhvr>
                                        <p:cTn id="60" dur="1" fill="hold">
                                          <p:stCondLst>
                                            <p:cond delay="0"/>
                                          </p:stCondLst>
                                        </p:cTn>
                                        <p:tgtEl>
                                          <p:spTgt spid="3134"/>
                                        </p:tgtEl>
                                        <p:attrNameLst>
                                          <p:attrName>style.visibility</p:attrName>
                                        </p:attrNameLst>
                                      </p:cBhvr>
                                      <p:to>
                                        <p:strVal val="visible"/>
                                      </p:to>
                                    </p:set>
                                    <p:animEffect transition="in" filter="fade">
                                      <p:cBhvr>
                                        <p:cTn id="61" dur="1000"/>
                                        <p:tgtEl>
                                          <p:spTgt spid="3134"/>
                                        </p:tgtEl>
                                      </p:cBhvr>
                                    </p:animEffect>
                                  </p:childTnLst>
                                </p:cTn>
                              </p:par>
                              <p:par>
                                <p:cTn id="62" presetID="10" presetClass="entr" presetSubtype="0" fill="hold" nodeType="withEffect">
                                  <p:stCondLst>
                                    <p:cond delay="0"/>
                                  </p:stCondLst>
                                  <p:childTnLst>
                                    <p:set>
                                      <p:cBhvr>
                                        <p:cTn id="63" dur="1" fill="hold">
                                          <p:stCondLst>
                                            <p:cond delay="0"/>
                                          </p:stCondLst>
                                        </p:cTn>
                                        <p:tgtEl>
                                          <p:spTgt spid="3135"/>
                                        </p:tgtEl>
                                        <p:attrNameLst>
                                          <p:attrName>style.visibility</p:attrName>
                                        </p:attrNameLst>
                                      </p:cBhvr>
                                      <p:to>
                                        <p:strVal val="visible"/>
                                      </p:to>
                                    </p:set>
                                    <p:animEffect transition="in" filter="fade">
                                      <p:cBhvr>
                                        <p:cTn id="64" dur="1000"/>
                                        <p:tgtEl>
                                          <p:spTgt spid="3135"/>
                                        </p:tgtEl>
                                      </p:cBhvr>
                                    </p:animEffect>
                                  </p:childTnLst>
                                </p:cTn>
                              </p:par>
                              <p:par>
                                <p:cTn id="65" presetID="10" presetClass="entr" presetSubtype="0" fill="hold" nodeType="withEffect">
                                  <p:stCondLst>
                                    <p:cond delay="0"/>
                                  </p:stCondLst>
                                  <p:childTnLst>
                                    <p:set>
                                      <p:cBhvr>
                                        <p:cTn id="66" dur="1" fill="hold">
                                          <p:stCondLst>
                                            <p:cond delay="0"/>
                                          </p:stCondLst>
                                        </p:cTn>
                                        <p:tgtEl>
                                          <p:spTgt spid="3136"/>
                                        </p:tgtEl>
                                        <p:attrNameLst>
                                          <p:attrName>style.visibility</p:attrName>
                                        </p:attrNameLst>
                                      </p:cBhvr>
                                      <p:to>
                                        <p:strVal val="visible"/>
                                      </p:to>
                                    </p:set>
                                    <p:animEffect transition="in" filter="fade">
                                      <p:cBhvr>
                                        <p:cTn id="67" dur="1000"/>
                                        <p:tgtEl>
                                          <p:spTgt spid="3136"/>
                                        </p:tgtEl>
                                      </p:cBhvr>
                                    </p:animEffect>
                                  </p:childTnLst>
                                </p:cTn>
                              </p:par>
                              <p:par>
                                <p:cTn id="68" presetID="10" presetClass="entr" presetSubtype="0" fill="hold" nodeType="withEffect">
                                  <p:stCondLst>
                                    <p:cond delay="0"/>
                                  </p:stCondLst>
                                  <p:childTnLst>
                                    <p:set>
                                      <p:cBhvr>
                                        <p:cTn id="69" dur="1" fill="hold">
                                          <p:stCondLst>
                                            <p:cond delay="0"/>
                                          </p:stCondLst>
                                        </p:cTn>
                                        <p:tgtEl>
                                          <p:spTgt spid="3137"/>
                                        </p:tgtEl>
                                        <p:attrNameLst>
                                          <p:attrName>style.visibility</p:attrName>
                                        </p:attrNameLst>
                                      </p:cBhvr>
                                      <p:to>
                                        <p:strVal val="visible"/>
                                      </p:to>
                                    </p:set>
                                    <p:animEffect transition="in" filter="fade">
                                      <p:cBhvr>
                                        <p:cTn id="70" dur="1000"/>
                                        <p:tgtEl>
                                          <p:spTgt spid="3137"/>
                                        </p:tgtEl>
                                      </p:cBhvr>
                                    </p:animEffect>
                                  </p:childTnLst>
                                </p:cTn>
                              </p:par>
                              <p:par>
                                <p:cTn id="71" presetID="10" presetClass="entr" presetSubtype="0" fill="hold" nodeType="withEffect">
                                  <p:stCondLst>
                                    <p:cond delay="0"/>
                                  </p:stCondLst>
                                  <p:childTnLst>
                                    <p:set>
                                      <p:cBhvr>
                                        <p:cTn id="72" dur="1" fill="hold">
                                          <p:stCondLst>
                                            <p:cond delay="0"/>
                                          </p:stCondLst>
                                        </p:cTn>
                                        <p:tgtEl>
                                          <p:spTgt spid="3138"/>
                                        </p:tgtEl>
                                        <p:attrNameLst>
                                          <p:attrName>style.visibility</p:attrName>
                                        </p:attrNameLst>
                                      </p:cBhvr>
                                      <p:to>
                                        <p:strVal val="visible"/>
                                      </p:to>
                                    </p:set>
                                    <p:animEffect transition="in" filter="fade">
                                      <p:cBhvr>
                                        <p:cTn id="73" dur="1000"/>
                                        <p:tgtEl>
                                          <p:spTgt spid="3138"/>
                                        </p:tgtEl>
                                      </p:cBhvr>
                                    </p:animEffect>
                                  </p:childTnLst>
                                </p:cTn>
                              </p:par>
                              <p:par>
                                <p:cTn id="74" presetID="10" presetClass="entr" presetSubtype="0" fill="hold"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grpSp>
        <p:nvGrpSpPr>
          <p:cNvPr id="3211" name="Google Shape;3211;p78"/>
          <p:cNvGrpSpPr/>
          <p:nvPr/>
        </p:nvGrpSpPr>
        <p:grpSpPr>
          <a:xfrm>
            <a:off x="10835365" y="309506"/>
            <a:ext cx="1057675" cy="243865"/>
            <a:chOff x="2685575" y="2835950"/>
            <a:chExt cx="433000" cy="99825"/>
          </a:xfrm>
        </p:grpSpPr>
        <p:sp>
          <p:nvSpPr>
            <p:cNvPr id="3212" name="Google Shape;3212;p7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13" name="Google Shape;3213;p7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14" name="Google Shape;3214;p7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15" name="Google Shape;3215;p7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3216" name="Google Shape;3216;p78"/>
          <p:cNvSpPr/>
          <p:nvPr/>
        </p:nvSpPr>
        <p:spPr>
          <a:xfrm rot="-5400000">
            <a:off x="8361013" y="398333"/>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217" name="Google Shape;3217;p78"/>
          <p:cNvSpPr txBox="1">
            <a:spLocks noGrp="1"/>
          </p:cNvSpPr>
          <p:nvPr>
            <p:ph type="title"/>
          </p:nvPr>
        </p:nvSpPr>
        <p:spPr>
          <a:xfrm>
            <a:off x="1322823" y="490924"/>
            <a:ext cx="10284000" cy="560800"/>
          </a:xfrm>
          <a:prstGeom prst="rect">
            <a:avLst/>
          </a:prstGeom>
        </p:spPr>
        <p:txBody>
          <a:bodyPr spcFirstLastPara="1" vert="horz" wrap="square" lIns="121900" tIns="0" rIns="121900" bIns="121900" rtlCol="0" anchor="t" anchorCtr="0">
            <a:noAutofit/>
          </a:bodyPr>
          <a:lstStyle/>
          <a:p>
            <a:r>
              <a:rPr lang="fr-FR" dirty="0">
                <a:solidFill>
                  <a:schemeClr val="tx2"/>
                </a:solidFill>
              </a:rPr>
              <a:t>L</a:t>
            </a:r>
            <a:r>
              <a:rPr lang="en" dirty="0">
                <a:solidFill>
                  <a:schemeClr val="tx2"/>
                </a:solidFill>
              </a:rPr>
              <a:t>es Données</a:t>
            </a:r>
            <a:r>
              <a:rPr lang="en" dirty="0"/>
              <a:t> avant la </a:t>
            </a:r>
            <a:r>
              <a:rPr lang="en" dirty="0">
                <a:solidFill>
                  <a:schemeClr val="tx2"/>
                </a:solidFill>
              </a:rPr>
              <a:t>transformation</a:t>
            </a:r>
            <a:r>
              <a:rPr lang="en" dirty="0"/>
              <a:t> </a:t>
            </a:r>
            <a:endParaRPr dirty="0"/>
          </a:p>
        </p:txBody>
      </p:sp>
      <p:sp>
        <p:nvSpPr>
          <p:cNvPr id="3223" name="Google Shape;3223;p78"/>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224" name="Google Shape;3224;p78"/>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225" name="Google Shape;3225;p78">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226" name="Google Shape;3226;p78">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27" name="Google Shape;3227;p78">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11" name="Image 10">
            <a:extLst>
              <a:ext uri="{FF2B5EF4-FFF2-40B4-BE49-F238E27FC236}">
                <a16:creationId xmlns:a16="http://schemas.microsoft.com/office/drawing/2014/main" id="{CDDE884A-B634-2D2A-B51B-F0F2683B9231}"/>
              </a:ext>
            </a:extLst>
          </p:cNvPr>
          <p:cNvPicPr>
            <a:picLocks noChangeAspect="1"/>
          </p:cNvPicPr>
          <p:nvPr/>
        </p:nvPicPr>
        <p:blipFill>
          <a:blip r:embed="rId3"/>
          <a:stretch>
            <a:fillRect/>
          </a:stretch>
        </p:blipFill>
        <p:spPr>
          <a:xfrm>
            <a:off x="2243860" y="1233143"/>
            <a:ext cx="7704281" cy="52188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216"/>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3211"/>
                                        </p:tgtEl>
                                        <p:attrNameLst>
                                          <p:attrName>style.visibility</p:attrName>
                                        </p:attrNameLst>
                                      </p:cBhvr>
                                      <p:to>
                                        <p:strVal val="visible"/>
                                      </p:to>
                                    </p:set>
                                    <p:anim calcmode="lin" valueType="num">
                                      <p:cBhvr additive="base">
                                        <p:cTn id="9" dur="1000"/>
                                        <p:tgtEl>
                                          <p:spTgt spid="3211"/>
                                        </p:tgtEl>
                                        <p:attrNameLst>
                                          <p:attrName>ppt_x</p:attrName>
                                        </p:attrNameLst>
                                      </p:cBhvr>
                                      <p:tavLst>
                                        <p:tav tm="0">
                                          <p:val>
                                            <p:strVal val="#ppt_x+1"/>
                                          </p:val>
                                        </p:tav>
                                        <p:tav tm="100000">
                                          <p:val>
                                            <p:strVal val="#ppt_x"/>
                                          </p:val>
                                        </p:tav>
                                      </p:tavLst>
                                    </p:anim>
                                  </p:childTnLst>
                                </p:cTn>
                              </p:par>
                              <p:par>
                                <p:cTn id="10" presetID="2" presetClass="entr" presetSubtype="8" fill="hold" nodeType="withEffect">
                                  <p:stCondLst>
                                    <p:cond delay="0"/>
                                  </p:stCondLst>
                                  <p:childTnLst>
                                    <p:set>
                                      <p:cBhvr>
                                        <p:cTn id="11" dur="1" fill="hold">
                                          <p:stCondLst>
                                            <p:cond delay="0"/>
                                          </p:stCondLst>
                                        </p:cTn>
                                        <p:tgtEl>
                                          <p:spTgt spid="3217"/>
                                        </p:tgtEl>
                                        <p:attrNameLst>
                                          <p:attrName>style.visibility</p:attrName>
                                        </p:attrNameLst>
                                      </p:cBhvr>
                                      <p:to>
                                        <p:strVal val="visible"/>
                                      </p:to>
                                    </p:set>
                                    <p:anim calcmode="lin" valueType="num">
                                      <p:cBhvr additive="base">
                                        <p:cTn id="12" dur="1000"/>
                                        <p:tgtEl>
                                          <p:spTgt spid="321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223"/>
                                        </p:tgtEl>
                                        <p:attrNameLst>
                                          <p:attrName>style.visibility</p:attrName>
                                        </p:attrNameLst>
                                      </p:cBhvr>
                                      <p:to>
                                        <p:strVal val="visible"/>
                                      </p:to>
                                    </p:set>
                                    <p:animEffect transition="in" filter="fade">
                                      <p:cBhvr>
                                        <p:cTn id="15" dur="1000"/>
                                        <p:tgtEl>
                                          <p:spTgt spid="3223"/>
                                        </p:tgtEl>
                                      </p:cBhvr>
                                    </p:animEffect>
                                  </p:childTnLst>
                                </p:cTn>
                              </p:par>
                              <p:par>
                                <p:cTn id="16" presetID="10" presetClass="entr" presetSubtype="0" fill="hold" nodeType="withEffect">
                                  <p:stCondLst>
                                    <p:cond delay="0"/>
                                  </p:stCondLst>
                                  <p:childTnLst>
                                    <p:set>
                                      <p:cBhvr>
                                        <p:cTn id="17" dur="1" fill="hold">
                                          <p:stCondLst>
                                            <p:cond delay="0"/>
                                          </p:stCondLst>
                                        </p:cTn>
                                        <p:tgtEl>
                                          <p:spTgt spid="3224"/>
                                        </p:tgtEl>
                                        <p:attrNameLst>
                                          <p:attrName>style.visibility</p:attrName>
                                        </p:attrNameLst>
                                      </p:cBhvr>
                                      <p:to>
                                        <p:strVal val="visible"/>
                                      </p:to>
                                    </p:set>
                                    <p:animEffect transition="in" filter="fade">
                                      <p:cBhvr>
                                        <p:cTn id="18" dur="1000"/>
                                        <p:tgtEl>
                                          <p:spTgt spid="3224"/>
                                        </p:tgtEl>
                                      </p:cBhvr>
                                    </p:animEffect>
                                  </p:childTnLst>
                                </p:cTn>
                              </p:par>
                              <p:par>
                                <p:cTn id="19" presetID="10" presetClass="entr" presetSubtype="0" fill="hold" nodeType="withEffect">
                                  <p:stCondLst>
                                    <p:cond delay="0"/>
                                  </p:stCondLst>
                                  <p:childTnLst>
                                    <p:set>
                                      <p:cBhvr>
                                        <p:cTn id="20" dur="1" fill="hold">
                                          <p:stCondLst>
                                            <p:cond delay="0"/>
                                          </p:stCondLst>
                                        </p:cTn>
                                        <p:tgtEl>
                                          <p:spTgt spid="3225"/>
                                        </p:tgtEl>
                                        <p:attrNameLst>
                                          <p:attrName>style.visibility</p:attrName>
                                        </p:attrNameLst>
                                      </p:cBhvr>
                                      <p:to>
                                        <p:strVal val="visible"/>
                                      </p:to>
                                    </p:set>
                                    <p:animEffect transition="in" filter="fade">
                                      <p:cBhvr>
                                        <p:cTn id="21" dur="1000"/>
                                        <p:tgtEl>
                                          <p:spTgt spid="3225"/>
                                        </p:tgtEl>
                                      </p:cBhvr>
                                    </p:animEffect>
                                  </p:childTnLst>
                                </p:cTn>
                              </p:par>
                              <p:par>
                                <p:cTn id="22" presetID="10" presetClass="entr" presetSubtype="0" fill="hold" nodeType="withEffect">
                                  <p:stCondLst>
                                    <p:cond delay="0"/>
                                  </p:stCondLst>
                                  <p:childTnLst>
                                    <p:set>
                                      <p:cBhvr>
                                        <p:cTn id="23" dur="1" fill="hold">
                                          <p:stCondLst>
                                            <p:cond delay="0"/>
                                          </p:stCondLst>
                                        </p:cTn>
                                        <p:tgtEl>
                                          <p:spTgt spid="3226"/>
                                        </p:tgtEl>
                                        <p:attrNameLst>
                                          <p:attrName>style.visibility</p:attrName>
                                        </p:attrNameLst>
                                      </p:cBhvr>
                                      <p:to>
                                        <p:strVal val="visible"/>
                                      </p:to>
                                    </p:set>
                                    <p:animEffect transition="in" filter="fade">
                                      <p:cBhvr>
                                        <p:cTn id="24" dur="1000"/>
                                        <p:tgtEl>
                                          <p:spTgt spid="3226"/>
                                        </p:tgtEl>
                                      </p:cBhvr>
                                    </p:animEffect>
                                  </p:childTnLst>
                                </p:cTn>
                              </p:par>
                              <p:par>
                                <p:cTn id="25" presetID="10" presetClass="entr" presetSubtype="0" fill="hold" nodeType="withEffect">
                                  <p:stCondLst>
                                    <p:cond delay="0"/>
                                  </p:stCondLst>
                                  <p:childTnLst>
                                    <p:set>
                                      <p:cBhvr>
                                        <p:cTn id="26" dur="1" fill="hold">
                                          <p:stCondLst>
                                            <p:cond delay="0"/>
                                          </p:stCondLst>
                                        </p:cTn>
                                        <p:tgtEl>
                                          <p:spTgt spid="3227"/>
                                        </p:tgtEl>
                                        <p:attrNameLst>
                                          <p:attrName>style.visibility</p:attrName>
                                        </p:attrNameLst>
                                      </p:cBhvr>
                                      <p:to>
                                        <p:strVal val="visible"/>
                                      </p:to>
                                    </p:set>
                                    <p:animEffect transition="in" filter="fade">
                                      <p:cBhvr>
                                        <p:cTn id="27" dur="1000"/>
                                        <p:tgtEl>
                                          <p:spTgt spid="3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74"/>
          <p:cNvSpPr txBox="1">
            <a:spLocks noGrp="1"/>
          </p:cNvSpPr>
          <p:nvPr>
            <p:ph type="title"/>
          </p:nvPr>
        </p:nvSpPr>
        <p:spPr>
          <a:xfrm>
            <a:off x="1034616" y="5315"/>
            <a:ext cx="10284000" cy="560800"/>
          </a:xfrm>
          <a:prstGeom prst="rect">
            <a:avLst/>
          </a:prstGeom>
        </p:spPr>
        <p:txBody>
          <a:bodyPr spcFirstLastPara="1" vert="horz" wrap="square" lIns="121900" tIns="0" rIns="121900" bIns="121900" rtlCol="0" anchor="t" anchorCtr="0">
            <a:noAutofit/>
          </a:bodyPr>
          <a:lstStyle/>
          <a:p>
            <a:r>
              <a:rPr lang="en" dirty="0"/>
              <a:t>La </a:t>
            </a:r>
            <a:r>
              <a:rPr lang="en" dirty="0">
                <a:solidFill>
                  <a:schemeClr val="tx2"/>
                </a:solidFill>
              </a:rPr>
              <a:t>liste</a:t>
            </a:r>
            <a:r>
              <a:rPr lang="en" dirty="0"/>
              <a:t> des </a:t>
            </a:r>
            <a:r>
              <a:rPr lang="en" dirty="0">
                <a:solidFill>
                  <a:schemeClr val="tx2"/>
                </a:solidFill>
              </a:rPr>
              <a:t>Préparations</a:t>
            </a:r>
            <a:r>
              <a:rPr lang="en" dirty="0"/>
              <a:t> des </a:t>
            </a:r>
            <a:r>
              <a:rPr lang="en" dirty="0">
                <a:solidFill>
                  <a:schemeClr val="tx2"/>
                </a:solidFill>
              </a:rPr>
              <a:t>données</a:t>
            </a:r>
            <a:endParaRPr dirty="0">
              <a:solidFill>
                <a:schemeClr val="tx2"/>
              </a:solidFill>
            </a:endParaRPr>
          </a:p>
        </p:txBody>
      </p:sp>
      <p:sp>
        <p:nvSpPr>
          <p:cNvPr id="3061" name="Google Shape;3061;p74"/>
          <p:cNvSpPr txBox="1">
            <a:spLocks noGrp="1"/>
          </p:cNvSpPr>
          <p:nvPr>
            <p:ph type="body" idx="1"/>
          </p:nvPr>
        </p:nvSpPr>
        <p:spPr>
          <a:xfrm>
            <a:off x="767953" y="566956"/>
            <a:ext cx="10656095" cy="5579533"/>
          </a:xfrm>
          <a:prstGeom prst="rect">
            <a:avLst/>
          </a:prstGeom>
        </p:spPr>
        <p:txBody>
          <a:bodyPr spcFirstLastPara="1" vert="horz" wrap="square" lIns="121900" tIns="121900" rIns="121900" bIns="121900" rtlCol="0" anchor="t" anchorCtr="0">
            <a:noAutofit/>
          </a:bodyPr>
          <a:lstStyle/>
          <a:p>
            <a:pPr marL="0" indent="0">
              <a:buNone/>
            </a:pPr>
            <a:r>
              <a:rPr lang="fr-FR" dirty="0">
                <a:latin typeface="Aldrich" panose="020B0604020202020204" charset="0"/>
              </a:rPr>
              <a:t>La préparation des données dans Power Query est essentielle pour garantir que votre jeu de données soit propre et prêt pour l'analyse. Voici une liste de préparation étape par étape pour nettoyer vos données dans Power Query :</a:t>
            </a:r>
            <a:endParaRPr dirty="0">
              <a:solidFill>
                <a:schemeClr val="lt1"/>
              </a:solidFill>
              <a:latin typeface="Aldrich" panose="020B0604020202020204" charset="0"/>
            </a:endParaRPr>
          </a:p>
          <a:p>
            <a:pPr marL="0" indent="0">
              <a:buNone/>
            </a:pPr>
            <a:endParaRPr dirty="0">
              <a:solidFill>
                <a:schemeClr val="lt1"/>
              </a:solidFill>
              <a:latin typeface="Aldrich" panose="020B0604020202020204" charset="0"/>
            </a:endParaRPr>
          </a:p>
          <a:p>
            <a:pPr lvl="0">
              <a:buClr>
                <a:schemeClr val="dk2"/>
              </a:buClr>
            </a:pPr>
            <a:r>
              <a:rPr lang="fr-FR" b="1" dirty="0">
                <a:latin typeface="Aldrich" panose="020B0604020202020204" charset="0"/>
              </a:rPr>
              <a:t>Charger les données</a:t>
            </a:r>
          </a:p>
          <a:p>
            <a:pPr lvl="0">
              <a:buClr>
                <a:schemeClr val="dk2"/>
              </a:buClr>
            </a:pPr>
            <a:r>
              <a:rPr lang="fr-FR" b="1" dirty="0">
                <a:latin typeface="Aldrich" panose="020B0604020202020204" charset="0"/>
              </a:rPr>
              <a:t>Supprimer les colonnes inutiles</a:t>
            </a:r>
          </a:p>
          <a:p>
            <a:pPr lvl="0">
              <a:buClr>
                <a:schemeClr val="dk2"/>
              </a:buClr>
            </a:pPr>
            <a:r>
              <a:rPr lang="fr-FR" b="1" dirty="0">
                <a:latin typeface="Aldrich" panose="020B0604020202020204" charset="0"/>
              </a:rPr>
              <a:t>Créer des colonnes calculées</a:t>
            </a:r>
          </a:p>
          <a:p>
            <a:pPr lvl="0">
              <a:buClr>
                <a:schemeClr val="dk2"/>
              </a:buClr>
            </a:pPr>
            <a:r>
              <a:rPr lang="fr-FR" b="1" dirty="0">
                <a:latin typeface="Aldrich" panose="020B0604020202020204" charset="0"/>
              </a:rPr>
              <a:t>Consolider les tables</a:t>
            </a:r>
            <a:endParaRPr lang="en" dirty="0">
              <a:latin typeface="Aldrich" panose="020B0604020202020204" charset="0"/>
            </a:endParaRPr>
          </a:p>
          <a:p>
            <a:pPr lvl="0">
              <a:buClr>
                <a:schemeClr val="dk2"/>
              </a:buClr>
            </a:pPr>
            <a:r>
              <a:rPr lang="fr-FR" b="1" dirty="0">
                <a:latin typeface="Aldrich" panose="020B0604020202020204" charset="0"/>
              </a:rPr>
              <a:t>Renommer les colonnes</a:t>
            </a:r>
          </a:p>
          <a:p>
            <a:pPr lvl="0">
              <a:buClr>
                <a:schemeClr val="dk2"/>
              </a:buClr>
            </a:pPr>
            <a:r>
              <a:rPr lang="fr-FR" b="1" dirty="0">
                <a:latin typeface="Aldrich" panose="020B0604020202020204" charset="0"/>
              </a:rPr>
              <a:t>Filtrer les données</a:t>
            </a:r>
          </a:p>
          <a:p>
            <a:pPr lvl="0">
              <a:buClr>
                <a:schemeClr val="dk2"/>
              </a:buClr>
            </a:pPr>
            <a:r>
              <a:rPr lang="fr-FR" b="1" dirty="0">
                <a:latin typeface="Aldrich" panose="020B0604020202020204" charset="0"/>
              </a:rPr>
              <a:t>Supprimer les doublons</a:t>
            </a:r>
          </a:p>
          <a:p>
            <a:pPr lvl="0">
              <a:buClr>
                <a:schemeClr val="dk2"/>
              </a:buClr>
            </a:pPr>
            <a:r>
              <a:rPr lang="fr-FR" b="1" dirty="0">
                <a:latin typeface="Aldrich" panose="020B0604020202020204" charset="0"/>
              </a:rPr>
              <a:t>Gérer les valeurs manquantes</a:t>
            </a:r>
          </a:p>
          <a:p>
            <a:pPr lvl="0">
              <a:buClr>
                <a:schemeClr val="dk2"/>
              </a:buClr>
            </a:pPr>
            <a:r>
              <a:rPr lang="fr-FR" b="1" dirty="0">
                <a:latin typeface="Aldrich" panose="020B0604020202020204" charset="0"/>
              </a:rPr>
              <a:t>Transformer les types de données</a:t>
            </a:r>
          </a:p>
          <a:p>
            <a:pPr lvl="0">
              <a:buClr>
                <a:schemeClr val="dk2"/>
              </a:buClr>
            </a:pPr>
            <a:r>
              <a:rPr lang="fr-FR" b="1" dirty="0">
                <a:latin typeface="Aldrich" panose="020B0604020202020204" charset="0"/>
              </a:rPr>
              <a:t>Fractionner les colonnes</a:t>
            </a:r>
          </a:p>
          <a:p>
            <a:pPr lvl="0">
              <a:buClr>
                <a:schemeClr val="dk2"/>
              </a:buClr>
            </a:pPr>
            <a:r>
              <a:rPr lang="fr-FR" b="1" dirty="0">
                <a:latin typeface="Aldrich" panose="020B0604020202020204" charset="0"/>
              </a:rPr>
              <a:t>Combiner des colonnes</a:t>
            </a:r>
          </a:p>
          <a:p>
            <a:pPr lvl="0">
              <a:buClr>
                <a:schemeClr val="dk2"/>
              </a:buClr>
            </a:pPr>
            <a:r>
              <a:rPr lang="fr-FR" b="1" dirty="0">
                <a:latin typeface="Aldrich" panose="020B0604020202020204" charset="0"/>
              </a:rPr>
              <a:t>Formater les données</a:t>
            </a:r>
          </a:p>
          <a:p>
            <a:pPr lvl="0">
              <a:buClr>
                <a:schemeClr val="dk2"/>
              </a:buClr>
            </a:pPr>
            <a:r>
              <a:rPr lang="fr-FR" b="1" dirty="0">
                <a:latin typeface="Aldrich" panose="020B0604020202020204" charset="0"/>
              </a:rPr>
              <a:t>Agrégation …etc.</a:t>
            </a:r>
            <a:endParaRPr dirty="0">
              <a:solidFill>
                <a:schemeClr val="lt1"/>
              </a:solidFill>
              <a:latin typeface="Aldrich" panose="020B0604020202020204" charset="0"/>
            </a:endParaRPr>
          </a:p>
        </p:txBody>
      </p:sp>
      <p:grpSp>
        <p:nvGrpSpPr>
          <p:cNvPr id="3062" name="Google Shape;3062;p74"/>
          <p:cNvGrpSpPr/>
          <p:nvPr/>
        </p:nvGrpSpPr>
        <p:grpSpPr>
          <a:xfrm>
            <a:off x="11035939" y="1526700"/>
            <a:ext cx="1057675" cy="243865"/>
            <a:chOff x="2685575" y="2835950"/>
            <a:chExt cx="433000" cy="99825"/>
          </a:xfrm>
        </p:grpSpPr>
        <p:sp>
          <p:nvSpPr>
            <p:cNvPr id="3063" name="Google Shape;3063;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64" name="Google Shape;3064;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65" name="Google Shape;3065;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66" name="Google Shape;3066;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3067" name="Google Shape;3067;p74"/>
          <p:cNvSpPr/>
          <p:nvPr/>
        </p:nvSpPr>
        <p:spPr>
          <a:xfrm flipH="1">
            <a:off x="9534213" y="3496251"/>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068" name="Google Shape;3068;p74"/>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069" name="Google Shape;3069;p74"/>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070" name="Google Shape;3070;p74">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071" name="Google Shape;3071;p74">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72" name="Google Shape;3072;p74">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61"/>
                                        </p:tgtEl>
                                        <p:attrNameLst>
                                          <p:attrName>style.visibility</p:attrName>
                                        </p:attrNameLst>
                                      </p:cBhvr>
                                      <p:to>
                                        <p:strVal val="visible"/>
                                      </p:to>
                                    </p:set>
                                    <p:animEffect transition="in" filter="fade">
                                      <p:cBhvr>
                                        <p:cTn id="13" dur="1000"/>
                                        <p:tgtEl>
                                          <p:spTgt spid="3061"/>
                                        </p:tgtEl>
                                      </p:cBhvr>
                                    </p:animEffect>
                                  </p:childTnLst>
                                </p:cTn>
                              </p:par>
                              <p:par>
                                <p:cTn id="14" presetID="8" presetClass="emph" presetSubtype="0" fill="hold" nodeType="withEffect">
                                  <p:stCondLst>
                                    <p:cond delay="0"/>
                                  </p:stCondLst>
                                  <p:childTnLst>
                                    <p:animRot by="-21600000">
                                      <p:cBhvr>
                                        <p:cTn id="15" dur="1000" fill="hold"/>
                                        <p:tgtEl>
                                          <p:spTgt spid="3067"/>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068"/>
                                        </p:tgtEl>
                                        <p:attrNameLst>
                                          <p:attrName>style.visibility</p:attrName>
                                        </p:attrNameLst>
                                      </p:cBhvr>
                                      <p:to>
                                        <p:strVal val="visible"/>
                                      </p:to>
                                    </p:set>
                                    <p:animEffect transition="in" filter="fade">
                                      <p:cBhvr>
                                        <p:cTn id="18" dur="1000"/>
                                        <p:tgtEl>
                                          <p:spTgt spid="3068"/>
                                        </p:tgtEl>
                                      </p:cBhvr>
                                    </p:animEffect>
                                  </p:childTnLst>
                                </p:cTn>
                              </p:par>
                              <p:par>
                                <p:cTn id="19" presetID="10" presetClass="entr" presetSubtype="0" fill="hold" nodeType="withEffect">
                                  <p:stCondLst>
                                    <p:cond delay="0"/>
                                  </p:stCondLst>
                                  <p:childTnLst>
                                    <p:set>
                                      <p:cBhvr>
                                        <p:cTn id="20" dur="1" fill="hold">
                                          <p:stCondLst>
                                            <p:cond delay="0"/>
                                          </p:stCondLst>
                                        </p:cTn>
                                        <p:tgtEl>
                                          <p:spTgt spid="3069"/>
                                        </p:tgtEl>
                                        <p:attrNameLst>
                                          <p:attrName>style.visibility</p:attrName>
                                        </p:attrNameLst>
                                      </p:cBhvr>
                                      <p:to>
                                        <p:strVal val="visible"/>
                                      </p:to>
                                    </p:set>
                                    <p:animEffect transition="in" filter="fade">
                                      <p:cBhvr>
                                        <p:cTn id="21" dur="1000"/>
                                        <p:tgtEl>
                                          <p:spTgt spid="3069"/>
                                        </p:tgtEl>
                                      </p:cBhvr>
                                    </p:animEffect>
                                  </p:childTnLst>
                                </p:cTn>
                              </p:par>
                              <p:par>
                                <p:cTn id="22" presetID="10" presetClass="entr" presetSubtype="0" fill="hold" nodeType="withEffect">
                                  <p:stCondLst>
                                    <p:cond delay="0"/>
                                  </p:stCondLst>
                                  <p:childTnLst>
                                    <p:set>
                                      <p:cBhvr>
                                        <p:cTn id="23" dur="1" fill="hold">
                                          <p:stCondLst>
                                            <p:cond delay="0"/>
                                          </p:stCondLst>
                                        </p:cTn>
                                        <p:tgtEl>
                                          <p:spTgt spid="3070"/>
                                        </p:tgtEl>
                                        <p:attrNameLst>
                                          <p:attrName>style.visibility</p:attrName>
                                        </p:attrNameLst>
                                      </p:cBhvr>
                                      <p:to>
                                        <p:strVal val="visible"/>
                                      </p:to>
                                    </p:set>
                                    <p:animEffect transition="in" filter="fade">
                                      <p:cBhvr>
                                        <p:cTn id="24" dur="1000"/>
                                        <p:tgtEl>
                                          <p:spTgt spid="3070"/>
                                        </p:tgtEl>
                                      </p:cBhvr>
                                    </p:animEffect>
                                  </p:childTnLst>
                                </p:cTn>
                              </p:par>
                              <p:par>
                                <p:cTn id="25" presetID="10" presetClass="entr" presetSubtype="0" fill="hold" nodeType="withEffect">
                                  <p:stCondLst>
                                    <p:cond delay="0"/>
                                  </p:stCondLst>
                                  <p:childTnLst>
                                    <p:set>
                                      <p:cBhvr>
                                        <p:cTn id="26" dur="1" fill="hold">
                                          <p:stCondLst>
                                            <p:cond delay="0"/>
                                          </p:stCondLst>
                                        </p:cTn>
                                        <p:tgtEl>
                                          <p:spTgt spid="3071"/>
                                        </p:tgtEl>
                                        <p:attrNameLst>
                                          <p:attrName>style.visibility</p:attrName>
                                        </p:attrNameLst>
                                      </p:cBhvr>
                                      <p:to>
                                        <p:strVal val="visible"/>
                                      </p:to>
                                    </p:set>
                                    <p:animEffect transition="in" filter="fade">
                                      <p:cBhvr>
                                        <p:cTn id="27" dur="1000"/>
                                        <p:tgtEl>
                                          <p:spTgt spid="3071"/>
                                        </p:tgtEl>
                                      </p:cBhvr>
                                    </p:animEffect>
                                  </p:childTnLst>
                                </p:cTn>
                              </p:par>
                              <p:par>
                                <p:cTn id="28" presetID="10" presetClass="entr" presetSubtype="0" fill="hold" nodeType="withEffect">
                                  <p:stCondLst>
                                    <p:cond delay="0"/>
                                  </p:stCondLst>
                                  <p:childTnLst>
                                    <p:set>
                                      <p:cBhvr>
                                        <p:cTn id="29" dur="1" fill="hold">
                                          <p:stCondLst>
                                            <p:cond delay="0"/>
                                          </p:stCondLst>
                                        </p:cTn>
                                        <p:tgtEl>
                                          <p:spTgt spid="3072"/>
                                        </p:tgtEl>
                                        <p:attrNameLst>
                                          <p:attrName>style.visibility</p:attrName>
                                        </p:attrNameLst>
                                      </p:cBhvr>
                                      <p:to>
                                        <p:strVal val="visible"/>
                                      </p:to>
                                    </p:set>
                                    <p:animEffect transition="in" filter="fade">
                                      <p:cBhvr>
                                        <p:cTn id="30"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6" name="Google Shape;3236;p79"/>
          <p:cNvSpPr/>
          <p:nvPr/>
        </p:nvSpPr>
        <p:spPr>
          <a:xfrm rot="-5400000">
            <a:off x="6792529" y="4687467"/>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237" name="Google Shape;3237;p79"/>
          <p:cNvSpPr txBox="1">
            <a:spLocks noGrp="1"/>
          </p:cNvSpPr>
          <p:nvPr>
            <p:ph type="title"/>
          </p:nvPr>
        </p:nvSpPr>
        <p:spPr>
          <a:xfrm>
            <a:off x="1085039" y="442243"/>
            <a:ext cx="10284000" cy="560800"/>
          </a:xfrm>
          <a:prstGeom prst="rect">
            <a:avLst/>
          </a:prstGeom>
        </p:spPr>
        <p:txBody>
          <a:bodyPr spcFirstLastPara="1" vert="horz" wrap="square" lIns="121900" tIns="0" rIns="121900" bIns="121900" rtlCol="0" anchor="t" anchorCtr="0">
            <a:noAutofit/>
          </a:bodyPr>
          <a:lstStyle/>
          <a:p>
            <a:r>
              <a:rPr lang="en" dirty="0"/>
              <a:t>Exemples de </a:t>
            </a:r>
            <a:r>
              <a:rPr lang="en" dirty="0">
                <a:solidFill>
                  <a:schemeClr val="tx2"/>
                </a:solidFill>
              </a:rPr>
              <a:t>Nettoyage</a:t>
            </a:r>
            <a:r>
              <a:rPr lang="en" dirty="0"/>
              <a:t> de </a:t>
            </a:r>
            <a:r>
              <a:rPr lang="en" dirty="0">
                <a:solidFill>
                  <a:schemeClr val="tx2"/>
                </a:solidFill>
              </a:rPr>
              <a:t>Données</a:t>
            </a:r>
            <a:endParaRPr dirty="0">
              <a:solidFill>
                <a:schemeClr val="tx2"/>
              </a:solidFill>
            </a:endParaRPr>
          </a:p>
        </p:txBody>
      </p:sp>
      <p:sp>
        <p:nvSpPr>
          <p:cNvPr id="3240" name="Google Shape;3240;p79"/>
          <p:cNvSpPr txBox="1">
            <a:spLocks noGrp="1"/>
          </p:cNvSpPr>
          <p:nvPr>
            <p:ph type="subTitle" idx="7"/>
          </p:nvPr>
        </p:nvSpPr>
        <p:spPr>
          <a:xfrm>
            <a:off x="1049691" y="3954093"/>
            <a:ext cx="2570800"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fr-FR" sz="1867" dirty="0"/>
              <a:t>Supprimer les valeurs nulles</a:t>
            </a:r>
            <a:endParaRPr sz="1867" dirty="0"/>
          </a:p>
        </p:txBody>
      </p:sp>
      <p:sp>
        <p:nvSpPr>
          <p:cNvPr id="3242" name="Google Shape;3242;p79"/>
          <p:cNvSpPr/>
          <p:nvPr/>
        </p:nvSpPr>
        <p:spPr>
          <a:xfrm>
            <a:off x="1905746" y="2630265"/>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2069479" y="2792766"/>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sp>
        <p:nvSpPr>
          <p:cNvPr id="3288" name="Google Shape;3288;p79"/>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289" name="Google Shape;3289;p79"/>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290" name="Google Shape;3290;p79">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291" name="Google Shape;3291;p79">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92" name="Google Shape;3292;p79">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13" name="Image 12">
            <a:extLst>
              <a:ext uri="{FF2B5EF4-FFF2-40B4-BE49-F238E27FC236}">
                <a16:creationId xmlns:a16="http://schemas.microsoft.com/office/drawing/2014/main" id="{F5E18DA4-873C-BDEA-36C8-E8DD32B25BD3}"/>
              </a:ext>
            </a:extLst>
          </p:cNvPr>
          <p:cNvPicPr>
            <a:picLocks noChangeAspect="1"/>
          </p:cNvPicPr>
          <p:nvPr/>
        </p:nvPicPr>
        <p:blipFill>
          <a:blip r:embed="rId4"/>
          <a:stretch>
            <a:fillRect/>
          </a:stretch>
        </p:blipFill>
        <p:spPr>
          <a:xfrm>
            <a:off x="3458059" y="1886722"/>
            <a:ext cx="7825835" cy="3366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40"/>
                                        </p:tgtEl>
                                        <p:attrNameLst>
                                          <p:attrName>style.visibility</p:attrName>
                                        </p:attrNameLst>
                                      </p:cBhvr>
                                      <p:to>
                                        <p:strVal val="visible"/>
                                      </p:to>
                                    </p:set>
                                    <p:animEffect transition="in" filter="fade">
                                      <p:cBhvr>
                                        <p:cTn id="15" dur="1000"/>
                                        <p:tgtEl>
                                          <p:spTgt spid="3240"/>
                                        </p:tgtEl>
                                      </p:cBhvr>
                                    </p:animEffect>
                                  </p:childTnLst>
                                </p:cTn>
                              </p:par>
                              <p:par>
                                <p:cTn id="16" presetID="10" presetClass="entr" presetSubtype="0" fill="hold" nodeType="withEffect">
                                  <p:stCondLst>
                                    <p:cond delay="0"/>
                                  </p:stCondLst>
                                  <p:childTnLst>
                                    <p:set>
                                      <p:cBhvr>
                                        <p:cTn id="17" dur="1" fill="hold">
                                          <p:stCondLst>
                                            <p:cond delay="0"/>
                                          </p:stCondLst>
                                        </p:cTn>
                                        <p:tgtEl>
                                          <p:spTgt spid="3263"/>
                                        </p:tgtEl>
                                        <p:attrNameLst>
                                          <p:attrName>style.visibility</p:attrName>
                                        </p:attrNameLst>
                                      </p:cBhvr>
                                      <p:to>
                                        <p:strVal val="visible"/>
                                      </p:to>
                                    </p:set>
                                    <p:animEffect transition="in" filter="fade">
                                      <p:cBhvr>
                                        <p:cTn id="18" dur="1000"/>
                                        <p:tgtEl>
                                          <p:spTgt spid="3263"/>
                                        </p:tgtEl>
                                      </p:cBhvr>
                                    </p:animEffect>
                                  </p:childTnLst>
                                </p:cTn>
                              </p:par>
                              <p:par>
                                <p:cTn id="19" presetID="23" presetClass="entr" presetSubtype="16" fill="hold" nodeType="withEffect">
                                  <p:stCondLst>
                                    <p:cond delay="0"/>
                                  </p:stCondLst>
                                  <p:childTnLst>
                                    <p:set>
                                      <p:cBhvr>
                                        <p:cTn id="20" dur="1" fill="hold">
                                          <p:stCondLst>
                                            <p:cond delay="0"/>
                                          </p:stCondLst>
                                        </p:cTn>
                                        <p:tgtEl>
                                          <p:spTgt spid="3242"/>
                                        </p:tgtEl>
                                        <p:attrNameLst>
                                          <p:attrName>style.visibility</p:attrName>
                                        </p:attrNameLst>
                                      </p:cBhvr>
                                      <p:to>
                                        <p:strVal val="visible"/>
                                      </p:to>
                                    </p:set>
                                    <p:anim calcmode="lin" valueType="num">
                                      <p:cBhvr additive="base">
                                        <p:cTn id="21" dur="1000"/>
                                        <p:tgtEl>
                                          <p:spTgt spid="3242"/>
                                        </p:tgtEl>
                                        <p:attrNameLst>
                                          <p:attrName>ppt_w</p:attrName>
                                        </p:attrNameLst>
                                      </p:cBhvr>
                                      <p:tavLst>
                                        <p:tav tm="0">
                                          <p:val>
                                            <p:strVal val="0"/>
                                          </p:val>
                                        </p:tav>
                                        <p:tav tm="100000">
                                          <p:val>
                                            <p:strVal val="#ppt_w"/>
                                          </p:val>
                                        </p:tav>
                                      </p:tavLst>
                                    </p:anim>
                                    <p:anim calcmode="lin" valueType="num">
                                      <p:cBhvr additive="base">
                                        <p:cTn id="22" dur="1000"/>
                                        <p:tgtEl>
                                          <p:spTgt spid="3242"/>
                                        </p:tgtEl>
                                        <p:attrNameLst>
                                          <p:attrName>ppt_h</p:attrName>
                                        </p:attrNameLst>
                                      </p:cBhvr>
                                      <p:tavLst>
                                        <p:tav tm="0">
                                          <p:val>
                                            <p:strVal val="0"/>
                                          </p:val>
                                        </p:tav>
                                        <p:tav tm="100000">
                                          <p:val>
                                            <p:strVal val="#ppt_h"/>
                                          </p:val>
                                        </p:tav>
                                      </p:tavLst>
                                    </p:anim>
                                  </p:childTnLst>
                                </p:cTn>
                              </p:par>
                              <p:par>
                                <p:cTn id="23" presetID="2" presetClass="entr" presetSubtype="1" fill="hold" nodeType="withEffect">
                                  <p:stCondLst>
                                    <p:cond delay="0"/>
                                  </p:stCondLst>
                                  <p:childTnLst>
                                    <p:set>
                                      <p:cBhvr>
                                        <p:cTn id="24" dur="1" fill="hold">
                                          <p:stCondLst>
                                            <p:cond delay="0"/>
                                          </p:stCondLst>
                                        </p:cTn>
                                        <p:tgtEl>
                                          <p:spTgt spid="3287"/>
                                        </p:tgtEl>
                                        <p:attrNameLst>
                                          <p:attrName>style.visibility</p:attrName>
                                        </p:attrNameLst>
                                      </p:cBhvr>
                                      <p:to>
                                        <p:strVal val="visible"/>
                                      </p:to>
                                    </p:set>
                                    <p:anim calcmode="lin" valueType="num">
                                      <p:cBhvr additive="base">
                                        <p:cTn id="25" dur="1000"/>
                                        <p:tgtEl>
                                          <p:spTgt spid="328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3288"/>
                                        </p:tgtEl>
                                        <p:attrNameLst>
                                          <p:attrName>style.visibility</p:attrName>
                                        </p:attrNameLst>
                                      </p:cBhvr>
                                      <p:to>
                                        <p:strVal val="visible"/>
                                      </p:to>
                                    </p:set>
                                    <p:animEffect transition="in" filter="fade">
                                      <p:cBhvr>
                                        <p:cTn id="28" dur="1000"/>
                                        <p:tgtEl>
                                          <p:spTgt spid="3288"/>
                                        </p:tgtEl>
                                      </p:cBhvr>
                                    </p:animEffect>
                                  </p:childTnLst>
                                </p:cTn>
                              </p:par>
                              <p:par>
                                <p:cTn id="29" presetID="10" presetClass="entr" presetSubtype="0" fill="hold" nodeType="withEffect">
                                  <p:stCondLst>
                                    <p:cond delay="0"/>
                                  </p:stCondLst>
                                  <p:childTnLst>
                                    <p:set>
                                      <p:cBhvr>
                                        <p:cTn id="30" dur="1" fill="hold">
                                          <p:stCondLst>
                                            <p:cond delay="0"/>
                                          </p:stCondLst>
                                        </p:cTn>
                                        <p:tgtEl>
                                          <p:spTgt spid="3289"/>
                                        </p:tgtEl>
                                        <p:attrNameLst>
                                          <p:attrName>style.visibility</p:attrName>
                                        </p:attrNameLst>
                                      </p:cBhvr>
                                      <p:to>
                                        <p:strVal val="visible"/>
                                      </p:to>
                                    </p:set>
                                    <p:animEffect transition="in" filter="fade">
                                      <p:cBhvr>
                                        <p:cTn id="31" dur="1000"/>
                                        <p:tgtEl>
                                          <p:spTgt spid="3289"/>
                                        </p:tgtEl>
                                      </p:cBhvr>
                                    </p:animEffect>
                                  </p:childTnLst>
                                </p:cTn>
                              </p:par>
                              <p:par>
                                <p:cTn id="32" presetID="10" presetClass="entr" presetSubtype="0" fill="hold" nodeType="withEffect">
                                  <p:stCondLst>
                                    <p:cond delay="0"/>
                                  </p:stCondLst>
                                  <p:childTnLst>
                                    <p:set>
                                      <p:cBhvr>
                                        <p:cTn id="33" dur="1" fill="hold">
                                          <p:stCondLst>
                                            <p:cond delay="0"/>
                                          </p:stCondLst>
                                        </p:cTn>
                                        <p:tgtEl>
                                          <p:spTgt spid="3290"/>
                                        </p:tgtEl>
                                        <p:attrNameLst>
                                          <p:attrName>style.visibility</p:attrName>
                                        </p:attrNameLst>
                                      </p:cBhvr>
                                      <p:to>
                                        <p:strVal val="visible"/>
                                      </p:to>
                                    </p:set>
                                    <p:animEffect transition="in" filter="fade">
                                      <p:cBhvr>
                                        <p:cTn id="34" dur="1000"/>
                                        <p:tgtEl>
                                          <p:spTgt spid="3290"/>
                                        </p:tgtEl>
                                      </p:cBhvr>
                                    </p:animEffect>
                                  </p:childTnLst>
                                </p:cTn>
                              </p:par>
                              <p:par>
                                <p:cTn id="35" presetID="10" presetClass="entr" presetSubtype="0" fill="hold" nodeType="withEffect">
                                  <p:stCondLst>
                                    <p:cond delay="0"/>
                                  </p:stCondLst>
                                  <p:childTnLst>
                                    <p:set>
                                      <p:cBhvr>
                                        <p:cTn id="36" dur="1" fill="hold">
                                          <p:stCondLst>
                                            <p:cond delay="0"/>
                                          </p:stCondLst>
                                        </p:cTn>
                                        <p:tgtEl>
                                          <p:spTgt spid="3291"/>
                                        </p:tgtEl>
                                        <p:attrNameLst>
                                          <p:attrName>style.visibility</p:attrName>
                                        </p:attrNameLst>
                                      </p:cBhvr>
                                      <p:to>
                                        <p:strVal val="visible"/>
                                      </p:to>
                                    </p:set>
                                    <p:animEffect transition="in" filter="fade">
                                      <p:cBhvr>
                                        <p:cTn id="37" dur="1000"/>
                                        <p:tgtEl>
                                          <p:spTgt spid="3291"/>
                                        </p:tgtEl>
                                      </p:cBhvr>
                                    </p:animEffect>
                                  </p:childTnLst>
                                </p:cTn>
                              </p:par>
                              <p:par>
                                <p:cTn id="38" presetID="10" presetClass="entr" presetSubtype="0" fill="hold" nodeType="withEffect">
                                  <p:stCondLst>
                                    <p:cond delay="0"/>
                                  </p:stCondLst>
                                  <p:childTnLst>
                                    <p:set>
                                      <p:cBhvr>
                                        <p:cTn id="39" dur="1" fill="hold">
                                          <p:stCondLst>
                                            <p:cond delay="0"/>
                                          </p:stCondLst>
                                        </p:cTn>
                                        <p:tgtEl>
                                          <p:spTgt spid="3292"/>
                                        </p:tgtEl>
                                        <p:attrNameLst>
                                          <p:attrName>style.visibility</p:attrName>
                                        </p:attrNameLst>
                                      </p:cBhvr>
                                      <p:to>
                                        <p:strVal val="visible"/>
                                      </p:to>
                                    </p:set>
                                    <p:animEffect transition="in" filter="fade">
                                      <p:cBhvr>
                                        <p:cTn id="40"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6" name="Google Shape;3236;p79"/>
          <p:cNvSpPr/>
          <p:nvPr/>
        </p:nvSpPr>
        <p:spPr>
          <a:xfrm rot="-5400000">
            <a:off x="6792529" y="4687467"/>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237" name="Google Shape;3237;p79"/>
          <p:cNvSpPr txBox="1">
            <a:spLocks noGrp="1"/>
          </p:cNvSpPr>
          <p:nvPr>
            <p:ph type="title"/>
          </p:nvPr>
        </p:nvSpPr>
        <p:spPr>
          <a:xfrm>
            <a:off x="1085039" y="442243"/>
            <a:ext cx="10284000" cy="560800"/>
          </a:xfrm>
          <a:prstGeom prst="rect">
            <a:avLst/>
          </a:prstGeom>
        </p:spPr>
        <p:txBody>
          <a:bodyPr spcFirstLastPara="1" vert="horz" wrap="square" lIns="121900" tIns="0" rIns="121900" bIns="121900" rtlCol="0" anchor="t" anchorCtr="0">
            <a:noAutofit/>
          </a:bodyPr>
          <a:lstStyle/>
          <a:p>
            <a:r>
              <a:rPr lang="en" dirty="0"/>
              <a:t>Exemples de </a:t>
            </a:r>
            <a:r>
              <a:rPr lang="en" dirty="0">
                <a:solidFill>
                  <a:schemeClr val="tx2"/>
                </a:solidFill>
              </a:rPr>
              <a:t>Nettoyage</a:t>
            </a:r>
            <a:r>
              <a:rPr lang="en" dirty="0"/>
              <a:t> de </a:t>
            </a:r>
            <a:r>
              <a:rPr lang="en" dirty="0">
                <a:solidFill>
                  <a:schemeClr val="tx2"/>
                </a:solidFill>
              </a:rPr>
              <a:t>Données</a:t>
            </a:r>
            <a:endParaRPr dirty="0">
              <a:solidFill>
                <a:schemeClr val="tx2"/>
              </a:solidFill>
            </a:endParaRPr>
          </a:p>
        </p:txBody>
      </p:sp>
      <p:sp>
        <p:nvSpPr>
          <p:cNvPr id="3240" name="Google Shape;3240;p79"/>
          <p:cNvSpPr txBox="1">
            <a:spLocks noGrp="1"/>
          </p:cNvSpPr>
          <p:nvPr>
            <p:ph type="subTitle" idx="7"/>
          </p:nvPr>
        </p:nvSpPr>
        <p:spPr>
          <a:xfrm>
            <a:off x="978387" y="3330199"/>
            <a:ext cx="2570800"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fr-FR" sz="1867" dirty="0"/>
              <a:t>Définir les entêtes</a:t>
            </a:r>
            <a:endParaRPr sz="1867" dirty="0"/>
          </a:p>
        </p:txBody>
      </p:sp>
      <p:sp>
        <p:nvSpPr>
          <p:cNvPr id="3242" name="Google Shape;3242;p79"/>
          <p:cNvSpPr/>
          <p:nvPr/>
        </p:nvSpPr>
        <p:spPr>
          <a:xfrm>
            <a:off x="1905746" y="2386349"/>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2069479" y="2548850"/>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sp>
        <p:nvSpPr>
          <p:cNvPr id="3288" name="Google Shape;3288;p79"/>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289" name="Google Shape;3289;p79"/>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290" name="Google Shape;3290;p79">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291" name="Google Shape;3291;p79">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92" name="Google Shape;3292;p79">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3" name="Image 2">
            <a:extLst>
              <a:ext uri="{FF2B5EF4-FFF2-40B4-BE49-F238E27FC236}">
                <a16:creationId xmlns:a16="http://schemas.microsoft.com/office/drawing/2014/main" id="{81981D60-9715-AB62-9608-719404F6E664}"/>
              </a:ext>
            </a:extLst>
          </p:cNvPr>
          <p:cNvPicPr>
            <a:picLocks noChangeAspect="1"/>
          </p:cNvPicPr>
          <p:nvPr/>
        </p:nvPicPr>
        <p:blipFill>
          <a:blip r:embed="rId4"/>
          <a:stretch>
            <a:fillRect/>
          </a:stretch>
        </p:blipFill>
        <p:spPr>
          <a:xfrm>
            <a:off x="3516065" y="2125015"/>
            <a:ext cx="8204516" cy="2410367"/>
          </a:xfrm>
          <a:prstGeom prst="rect">
            <a:avLst/>
          </a:prstGeom>
        </p:spPr>
      </p:pic>
    </p:spTree>
    <p:extLst>
      <p:ext uri="{BB962C8B-B14F-4D97-AF65-F5344CB8AC3E}">
        <p14:creationId xmlns:p14="http://schemas.microsoft.com/office/powerpoint/2010/main" val="355690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40"/>
                                        </p:tgtEl>
                                        <p:attrNameLst>
                                          <p:attrName>style.visibility</p:attrName>
                                        </p:attrNameLst>
                                      </p:cBhvr>
                                      <p:to>
                                        <p:strVal val="visible"/>
                                      </p:to>
                                    </p:set>
                                    <p:animEffect transition="in" filter="fade">
                                      <p:cBhvr>
                                        <p:cTn id="15" dur="1000"/>
                                        <p:tgtEl>
                                          <p:spTgt spid="3240"/>
                                        </p:tgtEl>
                                      </p:cBhvr>
                                    </p:animEffect>
                                  </p:childTnLst>
                                </p:cTn>
                              </p:par>
                              <p:par>
                                <p:cTn id="16" presetID="10" presetClass="entr" presetSubtype="0" fill="hold" nodeType="withEffect">
                                  <p:stCondLst>
                                    <p:cond delay="0"/>
                                  </p:stCondLst>
                                  <p:childTnLst>
                                    <p:set>
                                      <p:cBhvr>
                                        <p:cTn id="17" dur="1" fill="hold">
                                          <p:stCondLst>
                                            <p:cond delay="0"/>
                                          </p:stCondLst>
                                        </p:cTn>
                                        <p:tgtEl>
                                          <p:spTgt spid="3263"/>
                                        </p:tgtEl>
                                        <p:attrNameLst>
                                          <p:attrName>style.visibility</p:attrName>
                                        </p:attrNameLst>
                                      </p:cBhvr>
                                      <p:to>
                                        <p:strVal val="visible"/>
                                      </p:to>
                                    </p:set>
                                    <p:animEffect transition="in" filter="fade">
                                      <p:cBhvr>
                                        <p:cTn id="18" dur="1000"/>
                                        <p:tgtEl>
                                          <p:spTgt spid="3263"/>
                                        </p:tgtEl>
                                      </p:cBhvr>
                                    </p:animEffect>
                                  </p:childTnLst>
                                </p:cTn>
                              </p:par>
                              <p:par>
                                <p:cTn id="19" presetID="23" presetClass="entr" presetSubtype="16" fill="hold" nodeType="withEffect">
                                  <p:stCondLst>
                                    <p:cond delay="0"/>
                                  </p:stCondLst>
                                  <p:childTnLst>
                                    <p:set>
                                      <p:cBhvr>
                                        <p:cTn id="20" dur="1" fill="hold">
                                          <p:stCondLst>
                                            <p:cond delay="0"/>
                                          </p:stCondLst>
                                        </p:cTn>
                                        <p:tgtEl>
                                          <p:spTgt spid="3242"/>
                                        </p:tgtEl>
                                        <p:attrNameLst>
                                          <p:attrName>style.visibility</p:attrName>
                                        </p:attrNameLst>
                                      </p:cBhvr>
                                      <p:to>
                                        <p:strVal val="visible"/>
                                      </p:to>
                                    </p:set>
                                    <p:anim calcmode="lin" valueType="num">
                                      <p:cBhvr additive="base">
                                        <p:cTn id="21" dur="1000"/>
                                        <p:tgtEl>
                                          <p:spTgt spid="3242"/>
                                        </p:tgtEl>
                                        <p:attrNameLst>
                                          <p:attrName>ppt_w</p:attrName>
                                        </p:attrNameLst>
                                      </p:cBhvr>
                                      <p:tavLst>
                                        <p:tav tm="0">
                                          <p:val>
                                            <p:strVal val="0"/>
                                          </p:val>
                                        </p:tav>
                                        <p:tav tm="100000">
                                          <p:val>
                                            <p:strVal val="#ppt_w"/>
                                          </p:val>
                                        </p:tav>
                                      </p:tavLst>
                                    </p:anim>
                                    <p:anim calcmode="lin" valueType="num">
                                      <p:cBhvr additive="base">
                                        <p:cTn id="22" dur="1000"/>
                                        <p:tgtEl>
                                          <p:spTgt spid="3242"/>
                                        </p:tgtEl>
                                        <p:attrNameLst>
                                          <p:attrName>ppt_h</p:attrName>
                                        </p:attrNameLst>
                                      </p:cBhvr>
                                      <p:tavLst>
                                        <p:tav tm="0">
                                          <p:val>
                                            <p:strVal val="0"/>
                                          </p:val>
                                        </p:tav>
                                        <p:tav tm="100000">
                                          <p:val>
                                            <p:strVal val="#ppt_h"/>
                                          </p:val>
                                        </p:tav>
                                      </p:tavLst>
                                    </p:anim>
                                  </p:childTnLst>
                                </p:cTn>
                              </p:par>
                              <p:par>
                                <p:cTn id="23" presetID="2" presetClass="entr" presetSubtype="1" fill="hold" nodeType="withEffect">
                                  <p:stCondLst>
                                    <p:cond delay="0"/>
                                  </p:stCondLst>
                                  <p:childTnLst>
                                    <p:set>
                                      <p:cBhvr>
                                        <p:cTn id="24" dur="1" fill="hold">
                                          <p:stCondLst>
                                            <p:cond delay="0"/>
                                          </p:stCondLst>
                                        </p:cTn>
                                        <p:tgtEl>
                                          <p:spTgt spid="3287"/>
                                        </p:tgtEl>
                                        <p:attrNameLst>
                                          <p:attrName>style.visibility</p:attrName>
                                        </p:attrNameLst>
                                      </p:cBhvr>
                                      <p:to>
                                        <p:strVal val="visible"/>
                                      </p:to>
                                    </p:set>
                                    <p:anim calcmode="lin" valueType="num">
                                      <p:cBhvr additive="base">
                                        <p:cTn id="25" dur="1000"/>
                                        <p:tgtEl>
                                          <p:spTgt spid="328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3288"/>
                                        </p:tgtEl>
                                        <p:attrNameLst>
                                          <p:attrName>style.visibility</p:attrName>
                                        </p:attrNameLst>
                                      </p:cBhvr>
                                      <p:to>
                                        <p:strVal val="visible"/>
                                      </p:to>
                                    </p:set>
                                    <p:animEffect transition="in" filter="fade">
                                      <p:cBhvr>
                                        <p:cTn id="28" dur="1000"/>
                                        <p:tgtEl>
                                          <p:spTgt spid="3288"/>
                                        </p:tgtEl>
                                      </p:cBhvr>
                                    </p:animEffect>
                                  </p:childTnLst>
                                </p:cTn>
                              </p:par>
                              <p:par>
                                <p:cTn id="29" presetID="10" presetClass="entr" presetSubtype="0" fill="hold" nodeType="withEffect">
                                  <p:stCondLst>
                                    <p:cond delay="0"/>
                                  </p:stCondLst>
                                  <p:childTnLst>
                                    <p:set>
                                      <p:cBhvr>
                                        <p:cTn id="30" dur="1" fill="hold">
                                          <p:stCondLst>
                                            <p:cond delay="0"/>
                                          </p:stCondLst>
                                        </p:cTn>
                                        <p:tgtEl>
                                          <p:spTgt spid="3289"/>
                                        </p:tgtEl>
                                        <p:attrNameLst>
                                          <p:attrName>style.visibility</p:attrName>
                                        </p:attrNameLst>
                                      </p:cBhvr>
                                      <p:to>
                                        <p:strVal val="visible"/>
                                      </p:to>
                                    </p:set>
                                    <p:animEffect transition="in" filter="fade">
                                      <p:cBhvr>
                                        <p:cTn id="31" dur="1000"/>
                                        <p:tgtEl>
                                          <p:spTgt spid="3289"/>
                                        </p:tgtEl>
                                      </p:cBhvr>
                                    </p:animEffect>
                                  </p:childTnLst>
                                </p:cTn>
                              </p:par>
                              <p:par>
                                <p:cTn id="32" presetID="10" presetClass="entr" presetSubtype="0" fill="hold" nodeType="withEffect">
                                  <p:stCondLst>
                                    <p:cond delay="0"/>
                                  </p:stCondLst>
                                  <p:childTnLst>
                                    <p:set>
                                      <p:cBhvr>
                                        <p:cTn id="33" dur="1" fill="hold">
                                          <p:stCondLst>
                                            <p:cond delay="0"/>
                                          </p:stCondLst>
                                        </p:cTn>
                                        <p:tgtEl>
                                          <p:spTgt spid="3290"/>
                                        </p:tgtEl>
                                        <p:attrNameLst>
                                          <p:attrName>style.visibility</p:attrName>
                                        </p:attrNameLst>
                                      </p:cBhvr>
                                      <p:to>
                                        <p:strVal val="visible"/>
                                      </p:to>
                                    </p:set>
                                    <p:animEffect transition="in" filter="fade">
                                      <p:cBhvr>
                                        <p:cTn id="34" dur="1000"/>
                                        <p:tgtEl>
                                          <p:spTgt spid="3290"/>
                                        </p:tgtEl>
                                      </p:cBhvr>
                                    </p:animEffect>
                                  </p:childTnLst>
                                </p:cTn>
                              </p:par>
                              <p:par>
                                <p:cTn id="35" presetID="10" presetClass="entr" presetSubtype="0" fill="hold" nodeType="withEffect">
                                  <p:stCondLst>
                                    <p:cond delay="0"/>
                                  </p:stCondLst>
                                  <p:childTnLst>
                                    <p:set>
                                      <p:cBhvr>
                                        <p:cTn id="36" dur="1" fill="hold">
                                          <p:stCondLst>
                                            <p:cond delay="0"/>
                                          </p:stCondLst>
                                        </p:cTn>
                                        <p:tgtEl>
                                          <p:spTgt spid="3291"/>
                                        </p:tgtEl>
                                        <p:attrNameLst>
                                          <p:attrName>style.visibility</p:attrName>
                                        </p:attrNameLst>
                                      </p:cBhvr>
                                      <p:to>
                                        <p:strVal val="visible"/>
                                      </p:to>
                                    </p:set>
                                    <p:animEffect transition="in" filter="fade">
                                      <p:cBhvr>
                                        <p:cTn id="37" dur="1000"/>
                                        <p:tgtEl>
                                          <p:spTgt spid="3291"/>
                                        </p:tgtEl>
                                      </p:cBhvr>
                                    </p:animEffect>
                                  </p:childTnLst>
                                </p:cTn>
                              </p:par>
                              <p:par>
                                <p:cTn id="38" presetID="10" presetClass="entr" presetSubtype="0" fill="hold" nodeType="withEffect">
                                  <p:stCondLst>
                                    <p:cond delay="0"/>
                                  </p:stCondLst>
                                  <p:childTnLst>
                                    <p:set>
                                      <p:cBhvr>
                                        <p:cTn id="39" dur="1" fill="hold">
                                          <p:stCondLst>
                                            <p:cond delay="0"/>
                                          </p:stCondLst>
                                        </p:cTn>
                                        <p:tgtEl>
                                          <p:spTgt spid="3292"/>
                                        </p:tgtEl>
                                        <p:attrNameLst>
                                          <p:attrName>style.visibility</p:attrName>
                                        </p:attrNameLst>
                                      </p:cBhvr>
                                      <p:to>
                                        <p:strVal val="visible"/>
                                      </p:to>
                                    </p:set>
                                    <p:animEffect transition="in" filter="fade">
                                      <p:cBhvr>
                                        <p:cTn id="40"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6" name="Google Shape;3236;p79"/>
          <p:cNvSpPr/>
          <p:nvPr/>
        </p:nvSpPr>
        <p:spPr>
          <a:xfrm rot="-5400000">
            <a:off x="6792529" y="4687467"/>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237" name="Google Shape;3237;p79"/>
          <p:cNvSpPr txBox="1">
            <a:spLocks noGrp="1"/>
          </p:cNvSpPr>
          <p:nvPr>
            <p:ph type="title"/>
          </p:nvPr>
        </p:nvSpPr>
        <p:spPr>
          <a:xfrm>
            <a:off x="1085039" y="442243"/>
            <a:ext cx="10284000" cy="560800"/>
          </a:xfrm>
          <a:prstGeom prst="rect">
            <a:avLst/>
          </a:prstGeom>
        </p:spPr>
        <p:txBody>
          <a:bodyPr spcFirstLastPara="1" vert="horz" wrap="square" lIns="121900" tIns="0" rIns="121900" bIns="121900" rtlCol="0" anchor="t" anchorCtr="0">
            <a:noAutofit/>
          </a:bodyPr>
          <a:lstStyle/>
          <a:p>
            <a:r>
              <a:rPr lang="en" dirty="0"/>
              <a:t>Exemples de </a:t>
            </a:r>
            <a:r>
              <a:rPr lang="en" dirty="0">
                <a:solidFill>
                  <a:schemeClr val="tx2"/>
                </a:solidFill>
              </a:rPr>
              <a:t>Nettoyage</a:t>
            </a:r>
            <a:r>
              <a:rPr lang="en" dirty="0"/>
              <a:t> de </a:t>
            </a:r>
            <a:r>
              <a:rPr lang="en" dirty="0">
                <a:solidFill>
                  <a:schemeClr val="tx2"/>
                </a:solidFill>
              </a:rPr>
              <a:t>Données</a:t>
            </a:r>
            <a:endParaRPr dirty="0">
              <a:solidFill>
                <a:schemeClr val="tx2"/>
              </a:solidFill>
            </a:endParaRPr>
          </a:p>
        </p:txBody>
      </p:sp>
      <p:sp>
        <p:nvSpPr>
          <p:cNvPr id="3240" name="Google Shape;3240;p79"/>
          <p:cNvSpPr txBox="1">
            <a:spLocks noGrp="1"/>
          </p:cNvSpPr>
          <p:nvPr>
            <p:ph type="subTitle" idx="7"/>
          </p:nvPr>
        </p:nvSpPr>
        <p:spPr>
          <a:xfrm>
            <a:off x="978387" y="3646063"/>
            <a:ext cx="2570800"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fr-FR" sz="1867" dirty="0"/>
              <a:t>Création d’une </a:t>
            </a:r>
          </a:p>
          <a:p>
            <a:pPr marL="0" indent="0">
              <a:spcAft>
                <a:spcPts val="1600"/>
              </a:spcAft>
            </a:pPr>
            <a:r>
              <a:rPr lang="fr-FR" sz="1867" dirty="0"/>
              <a:t>Colonne calculée</a:t>
            </a:r>
            <a:endParaRPr sz="1867" dirty="0"/>
          </a:p>
        </p:txBody>
      </p:sp>
      <p:sp>
        <p:nvSpPr>
          <p:cNvPr id="3242" name="Google Shape;3242;p79"/>
          <p:cNvSpPr/>
          <p:nvPr/>
        </p:nvSpPr>
        <p:spPr>
          <a:xfrm>
            <a:off x="1905746" y="2010505"/>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2069479" y="2173006"/>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sp>
        <p:nvSpPr>
          <p:cNvPr id="3288" name="Google Shape;3288;p79"/>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289" name="Google Shape;3289;p79"/>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290" name="Google Shape;3290;p79">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291" name="Google Shape;3291;p79">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92" name="Google Shape;3292;p79">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5" name="Image 4">
            <a:extLst>
              <a:ext uri="{FF2B5EF4-FFF2-40B4-BE49-F238E27FC236}">
                <a16:creationId xmlns:a16="http://schemas.microsoft.com/office/drawing/2014/main" id="{4ABA2360-14FD-6288-BAC1-907E833F4320}"/>
              </a:ext>
            </a:extLst>
          </p:cNvPr>
          <p:cNvPicPr>
            <a:picLocks noChangeAspect="1"/>
          </p:cNvPicPr>
          <p:nvPr/>
        </p:nvPicPr>
        <p:blipFill>
          <a:blip r:embed="rId4"/>
          <a:stretch>
            <a:fillRect/>
          </a:stretch>
        </p:blipFill>
        <p:spPr>
          <a:xfrm>
            <a:off x="3534344" y="1225212"/>
            <a:ext cx="6837645" cy="4407576"/>
          </a:xfrm>
          <a:prstGeom prst="rect">
            <a:avLst/>
          </a:prstGeom>
        </p:spPr>
      </p:pic>
    </p:spTree>
    <p:extLst>
      <p:ext uri="{BB962C8B-B14F-4D97-AF65-F5344CB8AC3E}">
        <p14:creationId xmlns:p14="http://schemas.microsoft.com/office/powerpoint/2010/main" val="362686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40"/>
                                        </p:tgtEl>
                                        <p:attrNameLst>
                                          <p:attrName>style.visibility</p:attrName>
                                        </p:attrNameLst>
                                      </p:cBhvr>
                                      <p:to>
                                        <p:strVal val="visible"/>
                                      </p:to>
                                    </p:set>
                                    <p:animEffect transition="in" filter="fade">
                                      <p:cBhvr>
                                        <p:cTn id="15" dur="1000"/>
                                        <p:tgtEl>
                                          <p:spTgt spid="3240"/>
                                        </p:tgtEl>
                                      </p:cBhvr>
                                    </p:animEffect>
                                  </p:childTnLst>
                                </p:cTn>
                              </p:par>
                              <p:par>
                                <p:cTn id="16" presetID="10" presetClass="entr" presetSubtype="0" fill="hold" nodeType="withEffect">
                                  <p:stCondLst>
                                    <p:cond delay="0"/>
                                  </p:stCondLst>
                                  <p:childTnLst>
                                    <p:set>
                                      <p:cBhvr>
                                        <p:cTn id="17" dur="1" fill="hold">
                                          <p:stCondLst>
                                            <p:cond delay="0"/>
                                          </p:stCondLst>
                                        </p:cTn>
                                        <p:tgtEl>
                                          <p:spTgt spid="3263"/>
                                        </p:tgtEl>
                                        <p:attrNameLst>
                                          <p:attrName>style.visibility</p:attrName>
                                        </p:attrNameLst>
                                      </p:cBhvr>
                                      <p:to>
                                        <p:strVal val="visible"/>
                                      </p:to>
                                    </p:set>
                                    <p:animEffect transition="in" filter="fade">
                                      <p:cBhvr>
                                        <p:cTn id="18" dur="1000"/>
                                        <p:tgtEl>
                                          <p:spTgt spid="3263"/>
                                        </p:tgtEl>
                                      </p:cBhvr>
                                    </p:animEffect>
                                  </p:childTnLst>
                                </p:cTn>
                              </p:par>
                              <p:par>
                                <p:cTn id="19" presetID="23" presetClass="entr" presetSubtype="16" fill="hold" nodeType="withEffect">
                                  <p:stCondLst>
                                    <p:cond delay="0"/>
                                  </p:stCondLst>
                                  <p:childTnLst>
                                    <p:set>
                                      <p:cBhvr>
                                        <p:cTn id="20" dur="1" fill="hold">
                                          <p:stCondLst>
                                            <p:cond delay="0"/>
                                          </p:stCondLst>
                                        </p:cTn>
                                        <p:tgtEl>
                                          <p:spTgt spid="3242"/>
                                        </p:tgtEl>
                                        <p:attrNameLst>
                                          <p:attrName>style.visibility</p:attrName>
                                        </p:attrNameLst>
                                      </p:cBhvr>
                                      <p:to>
                                        <p:strVal val="visible"/>
                                      </p:to>
                                    </p:set>
                                    <p:anim calcmode="lin" valueType="num">
                                      <p:cBhvr additive="base">
                                        <p:cTn id="21" dur="1000"/>
                                        <p:tgtEl>
                                          <p:spTgt spid="3242"/>
                                        </p:tgtEl>
                                        <p:attrNameLst>
                                          <p:attrName>ppt_w</p:attrName>
                                        </p:attrNameLst>
                                      </p:cBhvr>
                                      <p:tavLst>
                                        <p:tav tm="0">
                                          <p:val>
                                            <p:strVal val="0"/>
                                          </p:val>
                                        </p:tav>
                                        <p:tav tm="100000">
                                          <p:val>
                                            <p:strVal val="#ppt_w"/>
                                          </p:val>
                                        </p:tav>
                                      </p:tavLst>
                                    </p:anim>
                                    <p:anim calcmode="lin" valueType="num">
                                      <p:cBhvr additive="base">
                                        <p:cTn id="22" dur="1000"/>
                                        <p:tgtEl>
                                          <p:spTgt spid="3242"/>
                                        </p:tgtEl>
                                        <p:attrNameLst>
                                          <p:attrName>ppt_h</p:attrName>
                                        </p:attrNameLst>
                                      </p:cBhvr>
                                      <p:tavLst>
                                        <p:tav tm="0">
                                          <p:val>
                                            <p:strVal val="0"/>
                                          </p:val>
                                        </p:tav>
                                        <p:tav tm="100000">
                                          <p:val>
                                            <p:strVal val="#ppt_h"/>
                                          </p:val>
                                        </p:tav>
                                      </p:tavLst>
                                    </p:anim>
                                  </p:childTnLst>
                                </p:cTn>
                              </p:par>
                              <p:par>
                                <p:cTn id="23" presetID="2" presetClass="entr" presetSubtype="1" fill="hold" nodeType="withEffect">
                                  <p:stCondLst>
                                    <p:cond delay="0"/>
                                  </p:stCondLst>
                                  <p:childTnLst>
                                    <p:set>
                                      <p:cBhvr>
                                        <p:cTn id="24" dur="1" fill="hold">
                                          <p:stCondLst>
                                            <p:cond delay="0"/>
                                          </p:stCondLst>
                                        </p:cTn>
                                        <p:tgtEl>
                                          <p:spTgt spid="3287"/>
                                        </p:tgtEl>
                                        <p:attrNameLst>
                                          <p:attrName>style.visibility</p:attrName>
                                        </p:attrNameLst>
                                      </p:cBhvr>
                                      <p:to>
                                        <p:strVal val="visible"/>
                                      </p:to>
                                    </p:set>
                                    <p:anim calcmode="lin" valueType="num">
                                      <p:cBhvr additive="base">
                                        <p:cTn id="25" dur="1000"/>
                                        <p:tgtEl>
                                          <p:spTgt spid="328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3288"/>
                                        </p:tgtEl>
                                        <p:attrNameLst>
                                          <p:attrName>style.visibility</p:attrName>
                                        </p:attrNameLst>
                                      </p:cBhvr>
                                      <p:to>
                                        <p:strVal val="visible"/>
                                      </p:to>
                                    </p:set>
                                    <p:animEffect transition="in" filter="fade">
                                      <p:cBhvr>
                                        <p:cTn id="28" dur="1000"/>
                                        <p:tgtEl>
                                          <p:spTgt spid="3288"/>
                                        </p:tgtEl>
                                      </p:cBhvr>
                                    </p:animEffect>
                                  </p:childTnLst>
                                </p:cTn>
                              </p:par>
                              <p:par>
                                <p:cTn id="29" presetID="10" presetClass="entr" presetSubtype="0" fill="hold" nodeType="withEffect">
                                  <p:stCondLst>
                                    <p:cond delay="0"/>
                                  </p:stCondLst>
                                  <p:childTnLst>
                                    <p:set>
                                      <p:cBhvr>
                                        <p:cTn id="30" dur="1" fill="hold">
                                          <p:stCondLst>
                                            <p:cond delay="0"/>
                                          </p:stCondLst>
                                        </p:cTn>
                                        <p:tgtEl>
                                          <p:spTgt spid="3289"/>
                                        </p:tgtEl>
                                        <p:attrNameLst>
                                          <p:attrName>style.visibility</p:attrName>
                                        </p:attrNameLst>
                                      </p:cBhvr>
                                      <p:to>
                                        <p:strVal val="visible"/>
                                      </p:to>
                                    </p:set>
                                    <p:animEffect transition="in" filter="fade">
                                      <p:cBhvr>
                                        <p:cTn id="31" dur="1000"/>
                                        <p:tgtEl>
                                          <p:spTgt spid="3289"/>
                                        </p:tgtEl>
                                      </p:cBhvr>
                                    </p:animEffect>
                                  </p:childTnLst>
                                </p:cTn>
                              </p:par>
                              <p:par>
                                <p:cTn id="32" presetID="10" presetClass="entr" presetSubtype="0" fill="hold" nodeType="withEffect">
                                  <p:stCondLst>
                                    <p:cond delay="0"/>
                                  </p:stCondLst>
                                  <p:childTnLst>
                                    <p:set>
                                      <p:cBhvr>
                                        <p:cTn id="33" dur="1" fill="hold">
                                          <p:stCondLst>
                                            <p:cond delay="0"/>
                                          </p:stCondLst>
                                        </p:cTn>
                                        <p:tgtEl>
                                          <p:spTgt spid="3290"/>
                                        </p:tgtEl>
                                        <p:attrNameLst>
                                          <p:attrName>style.visibility</p:attrName>
                                        </p:attrNameLst>
                                      </p:cBhvr>
                                      <p:to>
                                        <p:strVal val="visible"/>
                                      </p:to>
                                    </p:set>
                                    <p:animEffect transition="in" filter="fade">
                                      <p:cBhvr>
                                        <p:cTn id="34" dur="1000"/>
                                        <p:tgtEl>
                                          <p:spTgt spid="3290"/>
                                        </p:tgtEl>
                                      </p:cBhvr>
                                    </p:animEffect>
                                  </p:childTnLst>
                                </p:cTn>
                              </p:par>
                              <p:par>
                                <p:cTn id="35" presetID="10" presetClass="entr" presetSubtype="0" fill="hold" nodeType="withEffect">
                                  <p:stCondLst>
                                    <p:cond delay="0"/>
                                  </p:stCondLst>
                                  <p:childTnLst>
                                    <p:set>
                                      <p:cBhvr>
                                        <p:cTn id="36" dur="1" fill="hold">
                                          <p:stCondLst>
                                            <p:cond delay="0"/>
                                          </p:stCondLst>
                                        </p:cTn>
                                        <p:tgtEl>
                                          <p:spTgt spid="3291"/>
                                        </p:tgtEl>
                                        <p:attrNameLst>
                                          <p:attrName>style.visibility</p:attrName>
                                        </p:attrNameLst>
                                      </p:cBhvr>
                                      <p:to>
                                        <p:strVal val="visible"/>
                                      </p:to>
                                    </p:set>
                                    <p:animEffect transition="in" filter="fade">
                                      <p:cBhvr>
                                        <p:cTn id="37" dur="1000"/>
                                        <p:tgtEl>
                                          <p:spTgt spid="3291"/>
                                        </p:tgtEl>
                                      </p:cBhvr>
                                    </p:animEffect>
                                  </p:childTnLst>
                                </p:cTn>
                              </p:par>
                              <p:par>
                                <p:cTn id="38" presetID="10" presetClass="entr" presetSubtype="0" fill="hold" nodeType="withEffect">
                                  <p:stCondLst>
                                    <p:cond delay="0"/>
                                  </p:stCondLst>
                                  <p:childTnLst>
                                    <p:set>
                                      <p:cBhvr>
                                        <p:cTn id="39" dur="1" fill="hold">
                                          <p:stCondLst>
                                            <p:cond delay="0"/>
                                          </p:stCondLst>
                                        </p:cTn>
                                        <p:tgtEl>
                                          <p:spTgt spid="3292"/>
                                        </p:tgtEl>
                                        <p:attrNameLst>
                                          <p:attrName>style.visibility</p:attrName>
                                        </p:attrNameLst>
                                      </p:cBhvr>
                                      <p:to>
                                        <p:strVal val="visible"/>
                                      </p:to>
                                    </p:set>
                                    <p:animEffect transition="in" filter="fade">
                                      <p:cBhvr>
                                        <p:cTn id="40"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6" name="Google Shape;3236;p79"/>
          <p:cNvSpPr/>
          <p:nvPr/>
        </p:nvSpPr>
        <p:spPr>
          <a:xfrm rot="-5400000">
            <a:off x="6792529" y="4687467"/>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237" name="Google Shape;3237;p79"/>
          <p:cNvSpPr txBox="1">
            <a:spLocks noGrp="1"/>
          </p:cNvSpPr>
          <p:nvPr>
            <p:ph type="title"/>
          </p:nvPr>
        </p:nvSpPr>
        <p:spPr>
          <a:xfrm>
            <a:off x="1085039" y="442243"/>
            <a:ext cx="10284000" cy="560800"/>
          </a:xfrm>
          <a:prstGeom prst="rect">
            <a:avLst/>
          </a:prstGeom>
        </p:spPr>
        <p:txBody>
          <a:bodyPr spcFirstLastPara="1" vert="horz" wrap="square" lIns="121900" tIns="0" rIns="121900" bIns="121900" rtlCol="0" anchor="t" anchorCtr="0">
            <a:noAutofit/>
          </a:bodyPr>
          <a:lstStyle/>
          <a:p>
            <a:r>
              <a:rPr lang="en" dirty="0"/>
              <a:t>Exemples de </a:t>
            </a:r>
            <a:r>
              <a:rPr lang="en" dirty="0">
                <a:solidFill>
                  <a:schemeClr val="tx2"/>
                </a:solidFill>
              </a:rPr>
              <a:t>Nettoyage</a:t>
            </a:r>
            <a:r>
              <a:rPr lang="en" dirty="0"/>
              <a:t> de </a:t>
            </a:r>
            <a:r>
              <a:rPr lang="en" dirty="0">
                <a:solidFill>
                  <a:schemeClr val="tx2"/>
                </a:solidFill>
              </a:rPr>
              <a:t>Données</a:t>
            </a:r>
            <a:endParaRPr dirty="0">
              <a:solidFill>
                <a:schemeClr val="tx2"/>
              </a:solidFill>
            </a:endParaRPr>
          </a:p>
        </p:txBody>
      </p:sp>
      <p:sp>
        <p:nvSpPr>
          <p:cNvPr id="3240" name="Google Shape;3240;p79"/>
          <p:cNvSpPr txBox="1">
            <a:spLocks noGrp="1"/>
          </p:cNvSpPr>
          <p:nvPr>
            <p:ph type="subTitle" idx="7"/>
          </p:nvPr>
        </p:nvSpPr>
        <p:spPr>
          <a:xfrm>
            <a:off x="4515559" y="2632425"/>
            <a:ext cx="2570800"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fr-FR" sz="1867" dirty="0"/>
              <a:t>Consolider les données</a:t>
            </a:r>
            <a:endParaRPr sz="1867" dirty="0"/>
          </a:p>
        </p:txBody>
      </p:sp>
      <p:sp>
        <p:nvSpPr>
          <p:cNvPr id="3242" name="Google Shape;3242;p79"/>
          <p:cNvSpPr/>
          <p:nvPr/>
        </p:nvSpPr>
        <p:spPr>
          <a:xfrm>
            <a:off x="5352514" y="130466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5543747" y="1467164"/>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sp>
        <p:nvSpPr>
          <p:cNvPr id="3288" name="Google Shape;3288;p79"/>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289" name="Google Shape;3289;p79"/>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290" name="Google Shape;3290;p79">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291" name="Google Shape;3291;p79">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92" name="Google Shape;3292;p79">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3" name="Image 2">
            <a:extLst>
              <a:ext uri="{FF2B5EF4-FFF2-40B4-BE49-F238E27FC236}">
                <a16:creationId xmlns:a16="http://schemas.microsoft.com/office/drawing/2014/main" id="{BF44987C-6DFF-E888-9596-938CBF7B195B}"/>
              </a:ext>
            </a:extLst>
          </p:cNvPr>
          <p:cNvPicPr>
            <a:picLocks noChangeAspect="1"/>
          </p:cNvPicPr>
          <p:nvPr/>
        </p:nvPicPr>
        <p:blipFill>
          <a:blip r:embed="rId4"/>
          <a:stretch>
            <a:fillRect/>
          </a:stretch>
        </p:blipFill>
        <p:spPr>
          <a:xfrm>
            <a:off x="262521" y="2968329"/>
            <a:ext cx="11740737" cy="1634151"/>
          </a:xfrm>
          <a:prstGeom prst="rect">
            <a:avLst/>
          </a:prstGeom>
        </p:spPr>
      </p:pic>
    </p:spTree>
    <p:extLst>
      <p:ext uri="{BB962C8B-B14F-4D97-AF65-F5344CB8AC3E}">
        <p14:creationId xmlns:p14="http://schemas.microsoft.com/office/powerpoint/2010/main" val="197725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40"/>
                                        </p:tgtEl>
                                        <p:attrNameLst>
                                          <p:attrName>style.visibility</p:attrName>
                                        </p:attrNameLst>
                                      </p:cBhvr>
                                      <p:to>
                                        <p:strVal val="visible"/>
                                      </p:to>
                                    </p:set>
                                    <p:animEffect transition="in" filter="fade">
                                      <p:cBhvr>
                                        <p:cTn id="15" dur="1000"/>
                                        <p:tgtEl>
                                          <p:spTgt spid="3240"/>
                                        </p:tgtEl>
                                      </p:cBhvr>
                                    </p:animEffect>
                                  </p:childTnLst>
                                </p:cTn>
                              </p:par>
                              <p:par>
                                <p:cTn id="16" presetID="10" presetClass="entr" presetSubtype="0" fill="hold" nodeType="withEffect">
                                  <p:stCondLst>
                                    <p:cond delay="0"/>
                                  </p:stCondLst>
                                  <p:childTnLst>
                                    <p:set>
                                      <p:cBhvr>
                                        <p:cTn id="17" dur="1" fill="hold">
                                          <p:stCondLst>
                                            <p:cond delay="0"/>
                                          </p:stCondLst>
                                        </p:cTn>
                                        <p:tgtEl>
                                          <p:spTgt spid="3263"/>
                                        </p:tgtEl>
                                        <p:attrNameLst>
                                          <p:attrName>style.visibility</p:attrName>
                                        </p:attrNameLst>
                                      </p:cBhvr>
                                      <p:to>
                                        <p:strVal val="visible"/>
                                      </p:to>
                                    </p:set>
                                    <p:animEffect transition="in" filter="fade">
                                      <p:cBhvr>
                                        <p:cTn id="18" dur="1000"/>
                                        <p:tgtEl>
                                          <p:spTgt spid="3263"/>
                                        </p:tgtEl>
                                      </p:cBhvr>
                                    </p:animEffect>
                                  </p:childTnLst>
                                </p:cTn>
                              </p:par>
                              <p:par>
                                <p:cTn id="19" presetID="23" presetClass="entr" presetSubtype="16" fill="hold" nodeType="withEffect">
                                  <p:stCondLst>
                                    <p:cond delay="0"/>
                                  </p:stCondLst>
                                  <p:childTnLst>
                                    <p:set>
                                      <p:cBhvr>
                                        <p:cTn id="20" dur="1" fill="hold">
                                          <p:stCondLst>
                                            <p:cond delay="0"/>
                                          </p:stCondLst>
                                        </p:cTn>
                                        <p:tgtEl>
                                          <p:spTgt spid="3242"/>
                                        </p:tgtEl>
                                        <p:attrNameLst>
                                          <p:attrName>style.visibility</p:attrName>
                                        </p:attrNameLst>
                                      </p:cBhvr>
                                      <p:to>
                                        <p:strVal val="visible"/>
                                      </p:to>
                                    </p:set>
                                    <p:anim calcmode="lin" valueType="num">
                                      <p:cBhvr additive="base">
                                        <p:cTn id="21" dur="1000"/>
                                        <p:tgtEl>
                                          <p:spTgt spid="3242"/>
                                        </p:tgtEl>
                                        <p:attrNameLst>
                                          <p:attrName>ppt_w</p:attrName>
                                        </p:attrNameLst>
                                      </p:cBhvr>
                                      <p:tavLst>
                                        <p:tav tm="0">
                                          <p:val>
                                            <p:strVal val="0"/>
                                          </p:val>
                                        </p:tav>
                                        <p:tav tm="100000">
                                          <p:val>
                                            <p:strVal val="#ppt_w"/>
                                          </p:val>
                                        </p:tav>
                                      </p:tavLst>
                                    </p:anim>
                                    <p:anim calcmode="lin" valueType="num">
                                      <p:cBhvr additive="base">
                                        <p:cTn id="22" dur="1000"/>
                                        <p:tgtEl>
                                          <p:spTgt spid="3242"/>
                                        </p:tgtEl>
                                        <p:attrNameLst>
                                          <p:attrName>ppt_h</p:attrName>
                                        </p:attrNameLst>
                                      </p:cBhvr>
                                      <p:tavLst>
                                        <p:tav tm="0">
                                          <p:val>
                                            <p:strVal val="0"/>
                                          </p:val>
                                        </p:tav>
                                        <p:tav tm="100000">
                                          <p:val>
                                            <p:strVal val="#ppt_h"/>
                                          </p:val>
                                        </p:tav>
                                      </p:tavLst>
                                    </p:anim>
                                  </p:childTnLst>
                                </p:cTn>
                              </p:par>
                              <p:par>
                                <p:cTn id="23" presetID="2" presetClass="entr" presetSubtype="1" fill="hold" nodeType="withEffect">
                                  <p:stCondLst>
                                    <p:cond delay="0"/>
                                  </p:stCondLst>
                                  <p:childTnLst>
                                    <p:set>
                                      <p:cBhvr>
                                        <p:cTn id="24" dur="1" fill="hold">
                                          <p:stCondLst>
                                            <p:cond delay="0"/>
                                          </p:stCondLst>
                                        </p:cTn>
                                        <p:tgtEl>
                                          <p:spTgt spid="3287"/>
                                        </p:tgtEl>
                                        <p:attrNameLst>
                                          <p:attrName>style.visibility</p:attrName>
                                        </p:attrNameLst>
                                      </p:cBhvr>
                                      <p:to>
                                        <p:strVal val="visible"/>
                                      </p:to>
                                    </p:set>
                                    <p:anim calcmode="lin" valueType="num">
                                      <p:cBhvr additive="base">
                                        <p:cTn id="25" dur="1000"/>
                                        <p:tgtEl>
                                          <p:spTgt spid="328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3288"/>
                                        </p:tgtEl>
                                        <p:attrNameLst>
                                          <p:attrName>style.visibility</p:attrName>
                                        </p:attrNameLst>
                                      </p:cBhvr>
                                      <p:to>
                                        <p:strVal val="visible"/>
                                      </p:to>
                                    </p:set>
                                    <p:animEffect transition="in" filter="fade">
                                      <p:cBhvr>
                                        <p:cTn id="28" dur="1000"/>
                                        <p:tgtEl>
                                          <p:spTgt spid="3288"/>
                                        </p:tgtEl>
                                      </p:cBhvr>
                                    </p:animEffect>
                                  </p:childTnLst>
                                </p:cTn>
                              </p:par>
                              <p:par>
                                <p:cTn id="29" presetID="10" presetClass="entr" presetSubtype="0" fill="hold" nodeType="withEffect">
                                  <p:stCondLst>
                                    <p:cond delay="0"/>
                                  </p:stCondLst>
                                  <p:childTnLst>
                                    <p:set>
                                      <p:cBhvr>
                                        <p:cTn id="30" dur="1" fill="hold">
                                          <p:stCondLst>
                                            <p:cond delay="0"/>
                                          </p:stCondLst>
                                        </p:cTn>
                                        <p:tgtEl>
                                          <p:spTgt spid="3289"/>
                                        </p:tgtEl>
                                        <p:attrNameLst>
                                          <p:attrName>style.visibility</p:attrName>
                                        </p:attrNameLst>
                                      </p:cBhvr>
                                      <p:to>
                                        <p:strVal val="visible"/>
                                      </p:to>
                                    </p:set>
                                    <p:animEffect transition="in" filter="fade">
                                      <p:cBhvr>
                                        <p:cTn id="31" dur="1000"/>
                                        <p:tgtEl>
                                          <p:spTgt spid="3289"/>
                                        </p:tgtEl>
                                      </p:cBhvr>
                                    </p:animEffect>
                                  </p:childTnLst>
                                </p:cTn>
                              </p:par>
                              <p:par>
                                <p:cTn id="32" presetID="10" presetClass="entr" presetSubtype="0" fill="hold" nodeType="withEffect">
                                  <p:stCondLst>
                                    <p:cond delay="0"/>
                                  </p:stCondLst>
                                  <p:childTnLst>
                                    <p:set>
                                      <p:cBhvr>
                                        <p:cTn id="33" dur="1" fill="hold">
                                          <p:stCondLst>
                                            <p:cond delay="0"/>
                                          </p:stCondLst>
                                        </p:cTn>
                                        <p:tgtEl>
                                          <p:spTgt spid="3290"/>
                                        </p:tgtEl>
                                        <p:attrNameLst>
                                          <p:attrName>style.visibility</p:attrName>
                                        </p:attrNameLst>
                                      </p:cBhvr>
                                      <p:to>
                                        <p:strVal val="visible"/>
                                      </p:to>
                                    </p:set>
                                    <p:animEffect transition="in" filter="fade">
                                      <p:cBhvr>
                                        <p:cTn id="34" dur="1000"/>
                                        <p:tgtEl>
                                          <p:spTgt spid="3290"/>
                                        </p:tgtEl>
                                      </p:cBhvr>
                                    </p:animEffect>
                                  </p:childTnLst>
                                </p:cTn>
                              </p:par>
                              <p:par>
                                <p:cTn id="35" presetID="10" presetClass="entr" presetSubtype="0" fill="hold" nodeType="withEffect">
                                  <p:stCondLst>
                                    <p:cond delay="0"/>
                                  </p:stCondLst>
                                  <p:childTnLst>
                                    <p:set>
                                      <p:cBhvr>
                                        <p:cTn id="36" dur="1" fill="hold">
                                          <p:stCondLst>
                                            <p:cond delay="0"/>
                                          </p:stCondLst>
                                        </p:cTn>
                                        <p:tgtEl>
                                          <p:spTgt spid="3291"/>
                                        </p:tgtEl>
                                        <p:attrNameLst>
                                          <p:attrName>style.visibility</p:attrName>
                                        </p:attrNameLst>
                                      </p:cBhvr>
                                      <p:to>
                                        <p:strVal val="visible"/>
                                      </p:to>
                                    </p:set>
                                    <p:animEffect transition="in" filter="fade">
                                      <p:cBhvr>
                                        <p:cTn id="37" dur="1000"/>
                                        <p:tgtEl>
                                          <p:spTgt spid="3291"/>
                                        </p:tgtEl>
                                      </p:cBhvr>
                                    </p:animEffect>
                                  </p:childTnLst>
                                </p:cTn>
                              </p:par>
                              <p:par>
                                <p:cTn id="38" presetID="10" presetClass="entr" presetSubtype="0" fill="hold" nodeType="withEffect">
                                  <p:stCondLst>
                                    <p:cond delay="0"/>
                                  </p:stCondLst>
                                  <p:childTnLst>
                                    <p:set>
                                      <p:cBhvr>
                                        <p:cTn id="39" dur="1" fill="hold">
                                          <p:stCondLst>
                                            <p:cond delay="0"/>
                                          </p:stCondLst>
                                        </p:cTn>
                                        <p:tgtEl>
                                          <p:spTgt spid="3292"/>
                                        </p:tgtEl>
                                        <p:attrNameLst>
                                          <p:attrName>style.visibility</p:attrName>
                                        </p:attrNameLst>
                                      </p:cBhvr>
                                      <p:to>
                                        <p:strVal val="visible"/>
                                      </p:to>
                                    </p:set>
                                    <p:animEffect transition="in" filter="fade">
                                      <p:cBhvr>
                                        <p:cTn id="40"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6" name="Google Shape;3236;p79"/>
          <p:cNvSpPr/>
          <p:nvPr/>
        </p:nvSpPr>
        <p:spPr>
          <a:xfrm rot="-5400000">
            <a:off x="6792529" y="4687467"/>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237" name="Google Shape;3237;p79"/>
          <p:cNvSpPr txBox="1">
            <a:spLocks noGrp="1"/>
          </p:cNvSpPr>
          <p:nvPr>
            <p:ph type="title"/>
          </p:nvPr>
        </p:nvSpPr>
        <p:spPr>
          <a:xfrm>
            <a:off x="1085039" y="442243"/>
            <a:ext cx="10284000" cy="560800"/>
          </a:xfrm>
          <a:prstGeom prst="rect">
            <a:avLst/>
          </a:prstGeom>
        </p:spPr>
        <p:txBody>
          <a:bodyPr spcFirstLastPara="1" vert="horz" wrap="square" lIns="121900" tIns="0" rIns="121900" bIns="121900" rtlCol="0" anchor="t" anchorCtr="0">
            <a:noAutofit/>
          </a:bodyPr>
          <a:lstStyle/>
          <a:p>
            <a:r>
              <a:rPr lang="en" dirty="0"/>
              <a:t>Exemples de </a:t>
            </a:r>
            <a:r>
              <a:rPr lang="en" dirty="0">
                <a:solidFill>
                  <a:schemeClr val="tx2"/>
                </a:solidFill>
              </a:rPr>
              <a:t>Nettoyage</a:t>
            </a:r>
            <a:r>
              <a:rPr lang="en" dirty="0"/>
              <a:t> de </a:t>
            </a:r>
            <a:r>
              <a:rPr lang="en" dirty="0">
                <a:solidFill>
                  <a:schemeClr val="tx2"/>
                </a:solidFill>
              </a:rPr>
              <a:t>Données</a:t>
            </a:r>
            <a:endParaRPr dirty="0">
              <a:solidFill>
                <a:schemeClr val="tx2"/>
              </a:solidFill>
            </a:endParaRPr>
          </a:p>
        </p:txBody>
      </p:sp>
      <p:sp>
        <p:nvSpPr>
          <p:cNvPr id="3240" name="Google Shape;3240;p79"/>
          <p:cNvSpPr txBox="1">
            <a:spLocks noGrp="1"/>
          </p:cNvSpPr>
          <p:nvPr>
            <p:ph type="subTitle" idx="7"/>
          </p:nvPr>
        </p:nvSpPr>
        <p:spPr>
          <a:xfrm>
            <a:off x="1049691" y="3801693"/>
            <a:ext cx="2570800"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fr-FR" sz="1867" dirty="0"/>
              <a:t>Fusionner des colonnes</a:t>
            </a:r>
            <a:endParaRPr sz="1867" dirty="0"/>
          </a:p>
        </p:txBody>
      </p:sp>
      <p:sp>
        <p:nvSpPr>
          <p:cNvPr id="3242" name="Google Shape;3242;p79"/>
          <p:cNvSpPr/>
          <p:nvPr/>
        </p:nvSpPr>
        <p:spPr>
          <a:xfrm>
            <a:off x="1905746" y="2477865"/>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2069479" y="2640366"/>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sp>
        <p:nvSpPr>
          <p:cNvPr id="3288" name="Google Shape;3288;p79"/>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289" name="Google Shape;3289;p79"/>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290" name="Google Shape;3290;p79">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291" name="Google Shape;3291;p79">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92" name="Google Shape;3292;p79">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7" name="Image 6">
            <a:extLst>
              <a:ext uri="{FF2B5EF4-FFF2-40B4-BE49-F238E27FC236}">
                <a16:creationId xmlns:a16="http://schemas.microsoft.com/office/drawing/2014/main" id="{0E4DEC08-6E5B-45B7-68E5-06A5484D8692}"/>
              </a:ext>
            </a:extLst>
          </p:cNvPr>
          <p:cNvPicPr>
            <a:picLocks noChangeAspect="1"/>
          </p:cNvPicPr>
          <p:nvPr/>
        </p:nvPicPr>
        <p:blipFill>
          <a:blip r:embed="rId4"/>
          <a:stretch>
            <a:fillRect/>
          </a:stretch>
        </p:blipFill>
        <p:spPr>
          <a:xfrm>
            <a:off x="3874776" y="1157573"/>
            <a:ext cx="5075304" cy="4645687"/>
          </a:xfrm>
          <a:prstGeom prst="rect">
            <a:avLst/>
          </a:prstGeom>
        </p:spPr>
      </p:pic>
    </p:spTree>
    <p:extLst>
      <p:ext uri="{BB962C8B-B14F-4D97-AF65-F5344CB8AC3E}">
        <p14:creationId xmlns:p14="http://schemas.microsoft.com/office/powerpoint/2010/main" val="295681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40"/>
                                        </p:tgtEl>
                                        <p:attrNameLst>
                                          <p:attrName>style.visibility</p:attrName>
                                        </p:attrNameLst>
                                      </p:cBhvr>
                                      <p:to>
                                        <p:strVal val="visible"/>
                                      </p:to>
                                    </p:set>
                                    <p:animEffect transition="in" filter="fade">
                                      <p:cBhvr>
                                        <p:cTn id="15" dur="1000"/>
                                        <p:tgtEl>
                                          <p:spTgt spid="3240"/>
                                        </p:tgtEl>
                                      </p:cBhvr>
                                    </p:animEffect>
                                  </p:childTnLst>
                                </p:cTn>
                              </p:par>
                              <p:par>
                                <p:cTn id="16" presetID="10" presetClass="entr" presetSubtype="0" fill="hold" nodeType="withEffect">
                                  <p:stCondLst>
                                    <p:cond delay="0"/>
                                  </p:stCondLst>
                                  <p:childTnLst>
                                    <p:set>
                                      <p:cBhvr>
                                        <p:cTn id="17" dur="1" fill="hold">
                                          <p:stCondLst>
                                            <p:cond delay="0"/>
                                          </p:stCondLst>
                                        </p:cTn>
                                        <p:tgtEl>
                                          <p:spTgt spid="3263"/>
                                        </p:tgtEl>
                                        <p:attrNameLst>
                                          <p:attrName>style.visibility</p:attrName>
                                        </p:attrNameLst>
                                      </p:cBhvr>
                                      <p:to>
                                        <p:strVal val="visible"/>
                                      </p:to>
                                    </p:set>
                                    <p:animEffect transition="in" filter="fade">
                                      <p:cBhvr>
                                        <p:cTn id="18" dur="1000"/>
                                        <p:tgtEl>
                                          <p:spTgt spid="3263"/>
                                        </p:tgtEl>
                                      </p:cBhvr>
                                    </p:animEffect>
                                  </p:childTnLst>
                                </p:cTn>
                              </p:par>
                              <p:par>
                                <p:cTn id="19" presetID="23" presetClass="entr" presetSubtype="16" fill="hold" nodeType="withEffect">
                                  <p:stCondLst>
                                    <p:cond delay="0"/>
                                  </p:stCondLst>
                                  <p:childTnLst>
                                    <p:set>
                                      <p:cBhvr>
                                        <p:cTn id="20" dur="1" fill="hold">
                                          <p:stCondLst>
                                            <p:cond delay="0"/>
                                          </p:stCondLst>
                                        </p:cTn>
                                        <p:tgtEl>
                                          <p:spTgt spid="3242"/>
                                        </p:tgtEl>
                                        <p:attrNameLst>
                                          <p:attrName>style.visibility</p:attrName>
                                        </p:attrNameLst>
                                      </p:cBhvr>
                                      <p:to>
                                        <p:strVal val="visible"/>
                                      </p:to>
                                    </p:set>
                                    <p:anim calcmode="lin" valueType="num">
                                      <p:cBhvr additive="base">
                                        <p:cTn id="21" dur="1000"/>
                                        <p:tgtEl>
                                          <p:spTgt spid="3242"/>
                                        </p:tgtEl>
                                        <p:attrNameLst>
                                          <p:attrName>ppt_w</p:attrName>
                                        </p:attrNameLst>
                                      </p:cBhvr>
                                      <p:tavLst>
                                        <p:tav tm="0">
                                          <p:val>
                                            <p:strVal val="0"/>
                                          </p:val>
                                        </p:tav>
                                        <p:tav tm="100000">
                                          <p:val>
                                            <p:strVal val="#ppt_w"/>
                                          </p:val>
                                        </p:tav>
                                      </p:tavLst>
                                    </p:anim>
                                    <p:anim calcmode="lin" valueType="num">
                                      <p:cBhvr additive="base">
                                        <p:cTn id="22" dur="1000"/>
                                        <p:tgtEl>
                                          <p:spTgt spid="3242"/>
                                        </p:tgtEl>
                                        <p:attrNameLst>
                                          <p:attrName>ppt_h</p:attrName>
                                        </p:attrNameLst>
                                      </p:cBhvr>
                                      <p:tavLst>
                                        <p:tav tm="0">
                                          <p:val>
                                            <p:strVal val="0"/>
                                          </p:val>
                                        </p:tav>
                                        <p:tav tm="100000">
                                          <p:val>
                                            <p:strVal val="#ppt_h"/>
                                          </p:val>
                                        </p:tav>
                                      </p:tavLst>
                                    </p:anim>
                                  </p:childTnLst>
                                </p:cTn>
                              </p:par>
                              <p:par>
                                <p:cTn id="23" presetID="2" presetClass="entr" presetSubtype="1" fill="hold" nodeType="withEffect">
                                  <p:stCondLst>
                                    <p:cond delay="0"/>
                                  </p:stCondLst>
                                  <p:childTnLst>
                                    <p:set>
                                      <p:cBhvr>
                                        <p:cTn id="24" dur="1" fill="hold">
                                          <p:stCondLst>
                                            <p:cond delay="0"/>
                                          </p:stCondLst>
                                        </p:cTn>
                                        <p:tgtEl>
                                          <p:spTgt spid="3287"/>
                                        </p:tgtEl>
                                        <p:attrNameLst>
                                          <p:attrName>style.visibility</p:attrName>
                                        </p:attrNameLst>
                                      </p:cBhvr>
                                      <p:to>
                                        <p:strVal val="visible"/>
                                      </p:to>
                                    </p:set>
                                    <p:anim calcmode="lin" valueType="num">
                                      <p:cBhvr additive="base">
                                        <p:cTn id="25" dur="1000"/>
                                        <p:tgtEl>
                                          <p:spTgt spid="328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3288"/>
                                        </p:tgtEl>
                                        <p:attrNameLst>
                                          <p:attrName>style.visibility</p:attrName>
                                        </p:attrNameLst>
                                      </p:cBhvr>
                                      <p:to>
                                        <p:strVal val="visible"/>
                                      </p:to>
                                    </p:set>
                                    <p:animEffect transition="in" filter="fade">
                                      <p:cBhvr>
                                        <p:cTn id="28" dur="1000"/>
                                        <p:tgtEl>
                                          <p:spTgt spid="3288"/>
                                        </p:tgtEl>
                                      </p:cBhvr>
                                    </p:animEffect>
                                  </p:childTnLst>
                                </p:cTn>
                              </p:par>
                              <p:par>
                                <p:cTn id="29" presetID="10" presetClass="entr" presetSubtype="0" fill="hold" nodeType="withEffect">
                                  <p:stCondLst>
                                    <p:cond delay="0"/>
                                  </p:stCondLst>
                                  <p:childTnLst>
                                    <p:set>
                                      <p:cBhvr>
                                        <p:cTn id="30" dur="1" fill="hold">
                                          <p:stCondLst>
                                            <p:cond delay="0"/>
                                          </p:stCondLst>
                                        </p:cTn>
                                        <p:tgtEl>
                                          <p:spTgt spid="3289"/>
                                        </p:tgtEl>
                                        <p:attrNameLst>
                                          <p:attrName>style.visibility</p:attrName>
                                        </p:attrNameLst>
                                      </p:cBhvr>
                                      <p:to>
                                        <p:strVal val="visible"/>
                                      </p:to>
                                    </p:set>
                                    <p:animEffect transition="in" filter="fade">
                                      <p:cBhvr>
                                        <p:cTn id="31" dur="1000"/>
                                        <p:tgtEl>
                                          <p:spTgt spid="3289"/>
                                        </p:tgtEl>
                                      </p:cBhvr>
                                    </p:animEffect>
                                  </p:childTnLst>
                                </p:cTn>
                              </p:par>
                              <p:par>
                                <p:cTn id="32" presetID="10" presetClass="entr" presetSubtype="0" fill="hold" nodeType="withEffect">
                                  <p:stCondLst>
                                    <p:cond delay="0"/>
                                  </p:stCondLst>
                                  <p:childTnLst>
                                    <p:set>
                                      <p:cBhvr>
                                        <p:cTn id="33" dur="1" fill="hold">
                                          <p:stCondLst>
                                            <p:cond delay="0"/>
                                          </p:stCondLst>
                                        </p:cTn>
                                        <p:tgtEl>
                                          <p:spTgt spid="3290"/>
                                        </p:tgtEl>
                                        <p:attrNameLst>
                                          <p:attrName>style.visibility</p:attrName>
                                        </p:attrNameLst>
                                      </p:cBhvr>
                                      <p:to>
                                        <p:strVal val="visible"/>
                                      </p:to>
                                    </p:set>
                                    <p:animEffect transition="in" filter="fade">
                                      <p:cBhvr>
                                        <p:cTn id="34" dur="1000"/>
                                        <p:tgtEl>
                                          <p:spTgt spid="3290"/>
                                        </p:tgtEl>
                                      </p:cBhvr>
                                    </p:animEffect>
                                  </p:childTnLst>
                                </p:cTn>
                              </p:par>
                              <p:par>
                                <p:cTn id="35" presetID="10" presetClass="entr" presetSubtype="0" fill="hold" nodeType="withEffect">
                                  <p:stCondLst>
                                    <p:cond delay="0"/>
                                  </p:stCondLst>
                                  <p:childTnLst>
                                    <p:set>
                                      <p:cBhvr>
                                        <p:cTn id="36" dur="1" fill="hold">
                                          <p:stCondLst>
                                            <p:cond delay="0"/>
                                          </p:stCondLst>
                                        </p:cTn>
                                        <p:tgtEl>
                                          <p:spTgt spid="3291"/>
                                        </p:tgtEl>
                                        <p:attrNameLst>
                                          <p:attrName>style.visibility</p:attrName>
                                        </p:attrNameLst>
                                      </p:cBhvr>
                                      <p:to>
                                        <p:strVal val="visible"/>
                                      </p:to>
                                    </p:set>
                                    <p:animEffect transition="in" filter="fade">
                                      <p:cBhvr>
                                        <p:cTn id="37" dur="1000"/>
                                        <p:tgtEl>
                                          <p:spTgt spid="3291"/>
                                        </p:tgtEl>
                                      </p:cBhvr>
                                    </p:animEffect>
                                  </p:childTnLst>
                                </p:cTn>
                              </p:par>
                              <p:par>
                                <p:cTn id="38" presetID="10" presetClass="entr" presetSubtype="0" fill="hold" nodeType="withEffect">
                                  <p:stCondLst>
                                    <p:cond delay="0"/>
                                  </p:stCondLst>
                                  <p:childTnLst>
                                    <p:set>
                                      <p:cBhvr>
                                        <p:cTn id="39" dur="1" fill="hold">
                                          <p:stCondLst>
                                            <p:cond delay="0"/>
                                          </p:stCondLst>
                                        </p:cTn>
                                        <p:tgtEl>
                                          <p:spTgt spid="3292"/>
                                        </p:tgtEl>
                                        <p:attrNameLst>
                                          <p:attrName>style.visibility</p:attrName>
                                        </p:attrNameLst>
                                      </p:cBhvr>
                                      <p:to>
                                        <p:strVal val="visible"/>
                                      </p:to>
                                    </p:set>
                                    <p:animEffect transition="in" filter="fade">
                                      <p:cBhvr>
                                        <p:cTn id="40"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6" name="Google Shape;3236;p79"/>
          <p:cNvSpPr/>
          <p:nvPr/>
        </p:nvSpPr>
        <p:spPr>
          <a:xfrm rot="-5400000">
            <a:off x="6792529" y="4687467"/>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237" name="Google Shape;3237;p79"/>
          <p:cNvSpPr txBox="1">
            <a:spLocks noGrp="1"/>
          </p:cNvSpPr>
          <p:nvPr>
            <p:ph type="title"/>
          </p:nvPr>
        </p:nvSpPr>
        <p:spPr>
          <a:xfrm>
            <a:off x="1085039" y="442243"/>
            <a:ext cx="10284000" cy="560800"/>
          </a:xfrm>
          <a:prstGeom prst="rect">
            <a:avLst/>
          </a:prstGeom>
        </p:spPr>
        <p:txBody>
          <a:bodyPr spcFirstLastPara="1" vert="horz" wrap="square" lIns="121900" tIns="0" rIns="121900" bIns="121900" rtlCol="0" anchor="t" anchorCtr="0">
            <a:noAutofit/>
          </a:bodyPr>
          <a:lstStyle/>
          <a:p>
            <a:r>
              <a:rPr lang="en" dirty="0"/>
              <a:t>Exemples de </a:t>
            </a:r>
            <a:r>
              <a:rPr lang="en" dirty="0">
                <a:solidFill>
                  <a:schemeClr val="tx2"/>
                </a:solidFill>
              </a:rPr>
              <a:t>Nettoyage</a:t>
            </a:r>
            <a:r>
              <a:rPr lang="en" dirty="0"/>
              <a:t> de </a:t>
            </a:r>
            <a:r>
              <a:rPr lang="en" dirty="0">
                <a:solidFill>
                  <a:schemeClr val="tx2"/>
                </a:solidFill>
              </a:rPr>
              <a:t>Données</a:t>
            </a:r>
            <a:endParaRPr dirty="0">
              <a:solidFill>
                <a:schemeClr val="tx2"/>
              </a:solidFill>
            </a:endParaRPr>
          </a:p>
        </p:txBody>
      </p:sp>
      <p:sp>
        <p:nvSpPr>
          <p:cNvPr id="3240" name="Google Shape;3240;p79"/>
          <p:cNvSpPr txBox="1">
            <a:spLocks noGrp="1"/>
          </p:cNvSpPr>
          <p:nvPr>
            <p:ph type="subTitle" idx="7"/>
          </p:nvPr>
        </p:nvSpPr>
        <p:spPr>
          <a:xfrm>
            <a:off x="2931387" y="4115105"/>
            <a:ext cx="2570800"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fr-FR" sz="1867" dirty="0"/>
              <a:t>Liste des étapes </a:t>
            </a:r>
            <a:endParaRPr sz="1867" dirty="0"/>
          </a:p>
        </p:txBody>
      </p:sp>
      <p:sp>
        <p:nvSpPr>
          <p:cNvPr id="3242" name="Google Shape;3242;p79"/>
          <p:cNvSpPr/>
          <p:nvPr/>
        </p:nvSpPr>
        <p:spPr>
          <a:xfrm>
            <a:off x="3739130" y="309220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3902863" y="3254704"/>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sp>
        <p:nvSpPr>
          <p:cNvPr id="3288" name="Google Shape;3288;p79"/>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289" name="Google Shape;3289;p79"/>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290" name="Google Shape;3290;p79">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291" name="Google Shape;3291;p79">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92" name="Google Shape;3292;p79">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3" name="Image 2">
            <a:extLst>
              <a:ext uri="{FF2B5EF4-FFF2-40B4-BE49-F238E27FC236}">
                <a16:creationId xmlns:a16="http://schemas.microsoft.com/office/drawing/2014/main" id="{822F1DCC-AE7A-FCEB-8102-B731528DA4D7}"/>
              </a:ext>
            </a:extLst>
          </p:cNvPr>
          <p:cNvPicPr>
            <a:picLocks noChangeAspect="1"/>
          </p:cNvPicPr>
          <p:nvPr/>
        </p:nvPicPr>
        <p:blipFill>
          <a:blip r:embed="rId4"/>
          <a:stretch>
            <a:fillRect/>
          </a:stretch>
        </p:blipFill>
        <p:spPr>
          <a:xfrm>
            <a:off x="5397625" y="1177466"/>
            <a:ext cx="2570800" cy="5477557"/>
          </a:xfrm>
          <a:prstGeom prst="rect">
            <a:avLst/>
          </a:prstGeom>
        </p:spPr>
      </p:pic>
    </p:spTree>
    <p:extLst>
      <p:ext uri="{BB962C8B-B14F-4D97-AF65-F5344CB8AC3E}">
        <p14:creationId xmlns:p14="http://schemas.microsoft.com/office/powerpoint/2010/main" val="5392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40"/>
                                        </p:tgtEl>
                                        <p:attrNameLst>
                                          <p:attrName>style.visibility</p:attrName>
                                        </p:attrNameLst>
                                      </p:cBhvr>
                                      <p:to>
                                        <p:strVal val="visible"/>
                                      </p:to>
                                    </p:set>
                                    <p:animEffect transition="in" filter="fade">
                                      <p:cBhvr>
                                        <p:cTn id="15" dur="1000"/>
                                        <p:tgtEl>
                                          <p:spTgt spid="3240"/>
                                        </p:tgtEl>
                                      </p:cBhvr>
                                    </p:animEffect>
                                  </p:childTnLst>
                                </p:cTn>
                              </p:par>
                              <p:par>
                                <p:cTn id="16" presetID="10" presetClass="entr" presetSubtype="0" fill="hold" nodeType="withEffect">
                                  <p:stCondLst>
                                    <p:cond delay="0"/>
                                  </p:stCondLst>
                                  <p:childTnLst>
                                    <p:set>
                                      <p:cBhvr>
                                        <p:cTn id="17" dur="1" fill="hold">
                                          <p:stCondLst>
                                            <p:cond delay="0"/>
                                          </p:stCondLst>
                                        </p:cTn>
                                        <p:tgtEl>
                                          <p:spTgt spid="3263"/>
                                        </p:tgtEl>
                                        <p:attrNameLst>
                                          <p:attrName>style.visibility</p:attrName>
                                        </p:attrNameLst>
                                      </p:cBhvr>
                                      <p:to>
                                        <p:strVal val="visible"/>
                                      </p:to>
                                    </p:set>
                                    <p:animEffect transition="in" filter="fade">
                                      <p:cBhvr>
                                        <p:cTn id="18" dur="1000"/>
                                        <p:tgtEl>
                                          <p:spTgt spid="3263"/>
                                        </p:tgtEl>
                                      </p:cBhvr>
                                    </p:animEffect>
                                  </p:childTnLst>
                                </p:cTn>
                              </p:par>
                              <p:par>
                                <p:cTn id="19" presetID="23" presetClass="entr" presetSubtype="16" fill="hold" nodeType="withEffect">
                                  <p:stCondLst>
                                    <p:cond delay="0"/>
                                  </p:stCondLst>
                                  <p:childTnLst>
                                    <p:set>
                                      <p:cBhvr>
                                        <p:cTn id="20" dur="1" fill="hold">
                                          <p:stCondLst>
                                            <p:cond delay="0"/>
                                          </p:stCondLst>
                                        </p:cTn>
                                        <p:tgtEl>
                                          <p:spTgt spid="3242"/>
                                        </p:tgtEl>
                                        <p:attrNameLst>
                                          <p:attrName>style.visibility</p:attrName>
                                        </p:attrNameLst>
                                      </p:cBhvr>
                                      <p:to>
                                        <p:strVal val="visible"/>
                                      </p:to>
                                    </p:set>
                                    <p:anim calcmode="lin" valueType="num">
                                      <p:cBhvr additive="base">
                                        <p:cTn id="21" dur="1000"/>
                                        <p:tgtEl>
                                          <p:spTgt spid="3242"/>
                                        </p:tgtEl>
                                        <p:attrNameLst>
                                          <p:attrName>ppt_w</p:attrName>
                                        </p:attrNameLst>
                                      </p:cBhvr>
                                      <p:tavLst>
                                        <p:tav tm="0">
                                          <p:val>
                                            <p:strVal val="0"/>
                                          </p:val>
                                        </p:tav>
                                        <p:tav tm="100000">
                                          <p:val>
                                            <p:strVal val="#ppt_w"/>
                                          </p:val>
                                        </p:tav>
                                      </p:tavLst>
                                    </p:anim>
                                    <p:anim calcmode="lin" valueType="num">
                                      <p:cBhvr additive="base">
                                        <p:cTn id="22" dur="1000"/>
                                        <p:tgtEl>
                                          <p:spTgt spid="3242"/>
                                        </p:tgtEl>
                                        <p:attrNameLst>
                                          <p:attrName>ppt_h</p:attrName>
                                        </p:attrNameLst>
                                      </p:cBhvr>
                                      <p:tavLst>
                                        <p:tav tm="0">
                                          <p:val>
                                            <p:strVal val="0"/>
                                          </p:val>
                                        </p:tav>
                                        <p:tav tm="100000">
                                          <p:val>
                                            <p:strVal val="#ppt_h"/>
                                          </p:val>
                                        </p:tav>
                                      </p:tavLst>
                                    </p:anim>
                                  </p:childTnLst>
                                </p:cTn>
                              </p:par>
                              <p:par>
                                <p:cTn id="23" presetID="2" presetClass="entr" presetSubtype="1" fill="hold" nodeType="withEffect">
                                  <p:stCondLst>
                                    <p:cond delay="0"/>
                                  </p:stCondLst>
                                  <p:childTnLst>
                                    <p:set>
                                      <p:cBhvr>
                                        <p:cTn id="24" dur="1" fill="hold">
                                          <p:stCondLst>
                                            <p:cond delay="0"/>
                                          </p:stCondLst>
                                        </p:cTn>
                                        <p:tgtEl>
                                          <p:spTgt spid="3287"/>
                                        </p:tgtEl>
                                        <p:attrNameLst>
                                          <p:attrName>style.visibility</p:attrName>
                                        </p:attrNameLst>
                                      </p:cBhvr>
                                      <p:to>
                                        <p:strVal val="visible"/>
                                      </p:to>
                                    </p:set>
                                    <p:anim calcmode="lin" valueType="num">
                                      <p:cBhvr additive="base">
                                        <p:cTn id="25" dur="1000"/>
                                        <p:tgtEl>
                                          <p:spTgt spid="328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3288"/>
                                        </p:tgtEl>
                                        <p:attrNameLst>
                                          <p:attrName>style.visibility</p:attrName>
                                        </p:attrNameLst>
                                      </p:cBhvr>
                                      <p:to>
                                        <p:strVal val="visible"/>
                                      </p:to>
                                    </p:set>
                                    <p:animEffect transition="in" filter="fade">
                                      <p:cBhvr>
                                        <p:cTn id="28" dur="1000"/>
                                        <p:tgtEl>
                                          <p:spTgt spid="3288"/>
                                        </p:tgtEl>
                                      </p:cBhvr>
                                    </p:animEffect>
                                  </p:childTnLst>
                                </p:cTn>
                              </p:par>
                              <p:par>
                                <p:cTn id="29" presetID="10" presetClass="entr" presetSubtype="0" fill="hold" nodeType="withEffect">
                                  <p:stCondLst>
                                    <p:cond delay="0"/>
                                  </p:stCondLst>
                                  <p:childTnLst>
                                    <p:set>
                                      <p:cBhvr>
                                        <p:cTn id="30" dur="1" fill="hold">
                                          <p:stCondLst>
                                            <p:cond delay="0"/>
                                          </p:stCondLst>
                                        </p:cTn>
                                        <p:tgtEl>
                                          <p:spTgt spid="3289"/>
                                        </p:tgtEl>
                                        <p:attrNameLst>
                                          <p:attrName>style.visibility</p:attrName>
                                        </p:attrNameLst>
                                      </p:cBhvr>
                                      <p:to>
                                        <p:strVal val="visible"/>
                                      </p:to>
                                    </p:set>
                                    <p:animEffect transition="in" filter="fade">
                                      <p:cBhvr>
                                        <p:cTn id="31" dur="1000"/>
                                        <p:tgtEl>
                                          <p:spTgt spid="3289"/>
                                        </p:tgtEl>
                                      </p:cBhvr>
                                    </p:animEffect>
                                  </p:childTnLst>
                                </p:cTn>
                              </p:par>
                              <p:par>
                                <p:cTn id="32" presetID="10" presetClass="entr" presetSubtype="0" fill="hold" nodeType="withEffect">
                                  <p:stCondLst>
                                    <p:cond delay="0"/>
                                  </p:stCondLst>
                                  <p:childTnLst>
                                    <p:set>
                                      <p:cBhvr>
                                        <p:cTn id="33" dur="1" fill="hold">
                                          <p:stCondLst>
                                            <p:cond delay="0"/>
                                          </p:stCondLst>
                                        </p:cTn>
                                        <p:tgtEl>
                                          <p:spTgt spid="3290"/>
                                        </p:tgtEl>
                                        <p:attrNameLst>
                                          <p:attrName>style.visibility</p:attrName>
                                        </p:attrNameLst>
                                      </p:cBhvr>
                                      <p:to>
                                        <p:strVal val="visible"/>
                                      </p:to>
                                    </p:set>
                                    <p:animEffect transition="in" filter="fade">
                                      <p:cBhvr>
                                        <p:cTn id="34" dur="1000"/>
                                        <p:tgtEl>
                                          <p:spTgt spid="3290"/>
                                        </p:tgtEl>
                                      </p:cBhvr>
                                    </p:animEffect>
                                  </p:childTnLst>
                                </p:cTn>
                              </p:par>
                              <p:par>
                                <p:cTn id="35" presetID="10" presetClass="entr" presetSubtype="0" fill="hold" nodeType="withEffect">
                                  <p:stCondLst>
                                    <p:cond delay="0"/>
                                  </p:stCondLst>
                                  <p:childTnLst>
                                    <p:set>
                                      <p:cBhvr>
                                        <p:cTn id="36" dur="1" fill="hold">
                                          <p:stCondLst>
                                            <p:cond delay="0"/>
                                          </p:stCondLst>
                                        </p:cTn>
                                        <p:tgtEl>
                                          <p:spTgt spid="3291"/>
                                        </p:tgtEl>
                                        <p:attrNameLst>
                                          <p:attrName>style.visibility</p:attrName>
                                        </p:attrNameLst>
                                      </p:cBhvr>
                                      <p:to>
                                        <p:strVal val="visible"/>
                                      </p:to>
                                    </p:set>
                                    <p:animEffect transition="in" filter="fade">
                                      <p:cBhvr>
                                        <p:cTn id="37" dur="1000"/>
                                        <p:tgtEl>
                                          <p:spTgt spid="3291"/>
                                        </p:tgtEl>
                                      </p:cBhvr>
                                    </p:animEffect>
                                  </p:childTnLst>
                                </p:cTn>
                              </p:par>
                              <p:par>
                                <p:cTn id="38" presetID="10" presetClass="entr" presetSubtype="0" fill="hold" nodeType="withEffect">
                                  <p:stCondLst>
                                    <p:cond delay="0"/>
                                  </p:stCondLst>
                                  <p:childTnLst>
                                    <p:set>
                                      <p:cBhvr>
                                        <p:cTn id="39" dur="1" fill="hold">
                                          <p:stCondLst>
                                            <p:cond delay="0"/>
                                          </p:stCondLst>
                                        </p:cTn>
                                        <p:tgtEl>
                                          <p:spTgt spid="3292"/>
                                        </p:tgtEl>
                                        <p:attrNameLst>
                                          <p:attrName>style.visibility</p:attrName>
                                        </p:attrNameLst>
                                      </p:cBhvr>
                                      <p:to>
                                        <p:strVal val="visible"/>
                                      </p:to>
                                    </p:set>
                                    <p:animEffect transition="in" filter="fade">
                                      <p:cBhvr>
                                        <p:cTn id="40"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grpSp>
        <p:nvGrpSpPr>
          <p:cNvPr id="3211" name="Google Shape;3211;p78"/>
          <p:cNvGrpSpPr/>
          <p:nvPr/>
        </p:nvGrpSpPr>
        <p:grpSpPr>
          <a:xfrm>
            <a:off x="10835365" y="309506"/>
            <a:ext cx="1057675" cy="243865"/>
            <a:chOff x="2685575" y="2835950"/>
            <a:chExt cx="433000" cy="99825"/>
          </a:xfrm>
        </p:grpSpPr>
        <p:sp>
          <p:nvSpPr>
            <p:cNvPr id="3212" name="Google Shape;3212;p7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13" name="Google Shape;3213;p7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14" name="Google Shape;3214;p7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15" name="Google Shape;3215;p7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3216" name="Google Shape;3216;p78"/>
          <p:cNvSpPr/>
          <p:nvPr/>
        </p:nvSpPr>
        <p:spPr>
          <a:xfrm rot="-5400000">
            <a:off x="8361013" y="398333"/>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217" name="Google Shape;3217;p78"/>
          <p:cNvSpPr txBox="1">
            <a:spLocks noGrp="1"/>
          </p:cNvSpPr>
          <p:nvPr>
            <p:ph type="title"/>
          </p:nvPr>
        </p:nvSpPr>
        <p:spPr>
          <a:xfrm>
            <a:off x="1322823" y="490924"/>
            <a:ext cx="10284000" cy="560800"/>
          </a:xfrm>
          <a:prstGeom prst="rect">
            <a:avLst/>
          </a:prstGeom>
        </p:spPr>
        <p:txBody>
          <a:bodyPr spcFirstLastPara="1" vert="horz" wrap="square" lIns="121900" tIns="0" rIns="121900" bIns="121900" rtlCol="0" anchor="t" anchorCtr="0">
            <a:noAutofit/>
          </a:bodyPr>
          <a:lstStyle/>
          <a:p>
            <a:r>
              <a:rPr lang="fr-FR" dirty="0">
                <a:solidFill>
                  <a:schemeClr val="tx2"/>
                </a:solidFill>
              </a:rPr>
              <a:t>L</a:t>
            </a:r>
            <a:r>
              <a:rPr lang="en" dirty="0">
                <a:solidFill>
                  <a:schemeClr val="tx2"/>
                </a:solidFill>
              </a:rPr>
              <a:t>es Données</a:t>
            </a:r>
            <a:r>
              <a:rPr lang="en" dirty="0"/>
              <a:t> après la </a:t>
            </a:r>
            <a:r>
              <a:rPr lang="en" dirty="0">
                <a:solidFill>
                  <a:schemeClr val="tx2"/>
                </a:solidFill>
              </a:rPr>
              <a:t>transformation</a:t>
            </a:r>
            <a:r>
              <a:rPr lang="en" dirty="0"/>
              <a:t> </a:t>
            </a:r>
            <a:endParaRPr dirty="0"/>
          </a:p>
        </p:txBody>
      </p:sp>
      <p:sp>
        <p:nvSpPr>
          <p:cNvPr id="3223" name="Google Shape;3223;p78"/>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224" name="Google Shape;3224;p78"/>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225" name="Google Shape;3225;p78">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226" name="Google Shape;3226;p78">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27" name="Google Shape;3227;p78">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3" name="Image 2">
            <a:extLst>
              <a:ext uri="{FF2B5EF4-FFF2-40B4-BE49-F238E27FC236}">
                <a16:creationId xmlns:a16="http://schemas.microsoft.com/office/drawing/2014/main" id="{0CE8D67E-D456-DDCC-E764-14FB37018C54}"/>
              </a:ext>
            </a:extLst>
          </p:cNvPr>
          <p:cNvPicPr>
            <a:picLocks noChangeAspect="1"/>
          </p:cNvPicPr>
          <p:nvPr/>
        </p:nvPicPr>
        <p:blipFill>
          <a:blip r:embed="rId3"/>
          <a:stretch>
            <a:fillRect/>
          </a:stretch>
        </p:blipFill>
        <p:spPr>
          <a:xfrm>
            <a:off x="1470512" y="1441649"/>
            <a:ext cx="9127453" cy="4473057"/>
          </a:xfrm>
          <a:prstGeom prst="rect">
            <a:avLst/>
          </a:prstGeom>
        </p:spPr>
      </p:pic>
    </p:spTree>
    <p:extLst>
      <p:ext uri="{BB962C8B-B14F-4D97-AF65-F5344CB8AC3E}">
        <p14:creationId xmlns:p14="http://schemas.microsoft.com/office/powerpoint/2010/main" val="279509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216"/>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3211"/>
                                        </p:tgtEl>
                                        <p:attrNameLst>
                                          <p:attrName>style.visibility</p:attrName>
                                        </p:attrNameLst>
                                      </p:cBhvr>
                                      <p:to>
                                        <p:strVal val="visible"/>
                                      </p:to>
                                    </p:set>
                                    <p:anim calcmode="lin" valueType="num">
                                      <p:cBhvr additive="base">
                                        <p:cTn id="9" dur="1000"/>
                                        <p:tgtEl>
                                          <p:spTgt spid="3211"/>
                                        </p:tgtEl>
                                        <p:attrNameLst>
                                          <p:attrName>ppt_x</p:attrName>
                                        </p:attrNameLst>
                                      </p:cBhvr>
                                      <p:tavLst>
                                        <p:tav tm="0">
                                          <p:val>
                                            <p:strVal val="#ppt_x+1"/>
                                          </p:val>
                                        </p:tav>
                                        <p:tav tm="100000">
                                          <p:val>
                                            <p:strVal val="#ppt_x"/>
                                          </p:val>
                                        </p:tav>
                                      </p:tavLst>
                                    </p:anim>
                                  </p:childTnLst>
                                </p:cTn>
                              </p:par>
                              <p:par>
                                <p:cTn id="10" presetID="2" presetClass="entr" presetSubtype="8" fill="hold" nodeType="withEffect">
                                  <p:stCondLst>
                                    <p:cond delay="0"/>
                                  </p:stCondLst>
                                  <p:childTnLst>
                                    <p:set>
                                      <p:cBhvr>
                                        <p:cTn id="11" dur="1" fill="hold">
                                          <p:stCondLst>
                                            <p:cond delay="0"/>
                                          </p:stCondLst>
                                        </p:cTn>
                                        <p:tgtEl>
                                          <p:spTgt spid="3217"/>
                                        </p:tgtEl>
                                        <p:attrNameLst>
                                          <p:attrName>style.visibility</p:attrName>
                                        </p:attrNameLst>
                                      </p:cBhvr>
                                      <p:to>
                                        <p:strVal val="visible"/>
                                      </p:to>
                                    </p:set>
                                    <p:anim calcmode="lin" valueType="num">
                                      <p:cBhvr additive="base">
                                        <p:cTn id="12" dur="1000"/>
                                        <p:tgtEl>
                                          <p:spTgt spid="321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223"/>
                                        </p:tgtEl>
                                        <p:attrNameLst>
                                          <p:attrName>style.visibility</p:attrName>
                                        </p:attrNameLst>
                                      </p:cBhvr>
                                      <p:to>
                                        <p:strVal val="visible"/>
                                      </p:to>
                                    </p:set>
                                    <p:animEffect transition="in" filter="fade">
                                      <p:cBhvr>
                                        <p:cTn id="15" dur="1000"/>
                                        <p:tgtEl>
                                          <p:spTgt spid="3223"/>
                                        </p:tgtEl>
                                      </p:cBhvr>
                                    </p:animEffect>
                                  </p:childTnLst>
                                </p:cTn>
                              </p:par>
                              <p:par>
                                <p:cTn id="16" presetID="10" presetClass="entr" presetSubtype="0" fill="hold" nodeType="withEffect">
                                  <p:stCondLst>
                                    <p:cond delay="0"/>
                                  </p:stCondLst>
                                  <p:childTnLst>
                                    <p:set>
                                      <p:cBhvr>
                                        <p:cTn id="17" dur="1" fill="hold">
                                          <p:stCondLst>
                                            <p:cond delay="0"/>
                                          </p:stCondLst>
                                        </p:cTn>
                                        <p:tgtEl>
                                          <p:spTgt spid="3224"/>
                                        </p:tgtEl>
                                        <p:attrNameLst>
                                          <p:attrName>style.visibility</p:attrName>
                                        </p:attrNameLst>
                                      </p:cBhvr>
                                      <p:to>
                                        <p:strVal val="visible"/>
                                      </p:to>
                                    </p:set>
                                    <p:animEffect transition="in" filter="fade">
                                      <p:cBhvr>
                                        <p:cTn id="18" dur="1000"/>
                                        <p:tgtEl>
                                          <p:spTgt spid="3224"/>
                                        </p:tgtEl>
                                      </p:cBhvr>
                                    </p:animEffect>
                                  </p:childTnLst>
                                </p:cTn>
                              </p:par>
                              <p:par>
                                <p:cTn id="19" presetID="10" presetClass="entr" presetSubtype="0" fill="hold" nodeType="withEffect">
                                  <p:stCondLst>
                                    <p:cond delay="0"/>
                                  </p:stCondLst>
                                  <p:childTnLst>
                                    <p:set>
                                      <p:cBhvr>
                                        <p:cTn id="20" dur="1" fill="hold">
                                          <p:stCondLst>
                                            <p:cond delay="0"/>
                                          </p:stCondLst>
                                        </p:cTn>
                                        <p:tgtEl>
                                          <p:spTgt spid="3225"/>
                                        </p:tgtEl>
                                        <p:attrNameLst>
                                          <p:attrName>style.visibility</p:attrName>
                                        </p:attrNameLst>
                                      </p:cBhvr>
                                      <p:to>
                                        <p:strVal val="visible"/>
                                      </p:to>
                                    </p:set>
                                    <p:animEffect transition="in" filter="fade">
                                      <p:cBhvr>
                                        <p:cTn id="21" dur="1000"/>
                                        <p:tgtEl>
                                          <p:spTgt spid="3225"/>
                                        </p:tgtEl>
                                      </p:cBhvr>
                                    </p:animEffect>
                                  </p:childTnLst>
                                </p:cTn>
                              </p:par>
                              <p:par>
                                <p:cTn id="22" presetID="10" presetClass="entr" presetSubtype="0" fill="hold" nodeType="withEffect">
                                  <p:stCondLst>
                                    <p:cond delay="0"/>
                                  </p:stCondLst>
                                  <p:childTnLst>
                                    <p:set>
                                      <p:cBhvr>
                                        <p:cTn id="23" dur="1" fill="hold">
                                          <p:stCondLst>
                                            <p:cond delay="0"/>
                                          </p:stCondLst>
                                        </p:cTn>
                                        <p:tgtEl>
                                          <p:spTgt spid="3226"/>
                                        </p:tgtEl>
                                        <p:attrNameLst>
                                          <p:attrName>style.visibility</p:attrName>
                                        </p:attrNameLst>
                                      </p:cBhvr>
                                      <p:to>
                                        <p:strVal val="visible"/>
                                      </p:to>
                                    </p:set>
                                    <p:animEffect transition="in" filter="fade">
                                      <p:cBhvr>
                                        <p:cTn id="24" dur="1000"/>
                                        <p:tgtEl>
                                          <p:spTgt spid="3226"/>
                                        </p:tgtEl>
                                      </p:cBhvr>
                                    </p:animEffect>
                                  </p:childTnLst>
                                </p:cTn>
                              </p:par>
                              <p:par>
                                <p:cTn id="25" presetID="10" presetClass="entr" presetSubtype="0" fill="hold" nodeType="withEffect">
                                  <p:stCondLst>
                                    <p:cond delay="0"/>
                                  </p:stCondLst>
                                  <p:childTnLst>
                                    <p:set>
                                      <p:cBhvr>
                                        <p:cTn id="26" dur="1" fill="hold">
                                          <p:stCondLst>
                                            <p:cond delay="0"/>
                                          </p:stCondLst>
                                        </p:cTn>
                                        <p:tgtEl>
                                          <p:spTgt spid="3227"/>
                                        </p:tgtEl>
                                        <p:attrNameLst>
                                          <p:attrName>style.visibility</p:attrName>
                                        </p:attrNameLst>
                                      </p:cBhvr>
                                      <p:to>
                                        <p:strVal val="visible"/>
                                      </p:to>
                                    </p:set>
                                    <p:animEffect transition="in" filter="fade">
                                      <p:cBhvr>
                                        <p:cTn id="27" dur="1000"/>
                                        <p:tgtEl>
                                          <p:spTgt spid="3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1"/>
          <p:cNvSpPr/>
          <p:nvPr/>
        </p:nvSpPr>
        <p:spPr>
          <a:xfrm>
            <a:off x="3067032" y="408377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2" name="Google Shape;2652;p61"/>
          <p:cNvSpPr/>
          <p:nvPr/>
        </p:nvSpPr>
        <p:spPr>
          <a:xfrm>
            <a:off x="3067032" y="2890687"/>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3" name="Google Shape;2653;p61"/>
          <p:cNvSpPr/>
          <p:nvPr/>
        </p:nvSpPr>
        <p:spPr>
          <a:xfrm>
            <a:off x="3067032" y="5276859"/>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4" name="Google Shape;2654;p61"/>
          <p:cNvSpPr/>
          <p:nvPr/>
        </p:nvSpPr>
        <p:spPr>
          <a:xfrm>
            <a:off x="3067032" y="1697601"/>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5" name="Google Shape;2655;p61"/>
          <p:cNvSpPr txBox="1">
            <a:spLocks noGrp="1"/>
          </p:cNvSpPr>
          <p:nvPr>
            <p:ph type="title" idx="17"/>
          </p:nvPr>
        </p:nvSpPr>
        <p:spPr>
          <a:xfrm>
            <a:off x="954000" y="717667"/>
            <a:ext cx="10284000" cy="560800"/>
          </a:xfrm>
          <a:prstGeom prst="rect">
            <a:avLst/>
          </a:prstGeom>
        </p:spPr>
        <p:txBody>
          <a:bodyPr spcFirstLastPara="1" vert="horz" wrap="square" lIns="121900" tIns="0" rIns="121900" bIns="121900" rtlCol="0" anchor="t" anchorCtr="0">
            <a:noAutofit/>
          </a:bodyPr>
          <a:lstStyle/>
          <a:p>
            <a:r>
              <a:rPr lang="en" dirty="0"/>
              <a:t>SOMMAIRE</a:t>
            </a:r>
            <a:endParaRPr dirty="0"/>
          </a:p>
        </p:txBody>
      </p:sp>
      <p:sp>
        <p:nvSpPr>
          <p:cNvPr id="2656" name="Google Shape;2656;p61"/>
          <p:cNvSpPr txBox="1">
            <a:spLocks noGrp="1"/>
          </p:cNvSpPr>
          <p:nvPr>
            <p:ph type="title"/>
          </p:nvPr>
        </p:nvSpPr>
        <p:spPr>
          <a:xfrm>
            <a:off x="2889575" y="1593325"/>
            <a:ext cx="1095600" cy="739200"/>
          </a:xfrm>
          <a:prstGeom prst="rect">
            <a:avLst/>
          </a:prstGeom>
        </p:spPr>
        <p:txBody>
          <a:bodyPr spcFirstLastPara="1" vert="horz" wrap="square" lIns="121900" tIns="243833" rIns="121900" bIns="121900" rtlCol="0" anchor="t" anchorCtr="0">
            <a:noAutofit/>
          </a:bodyPr>
          <a:lstStyle/>
          <a:p>
            <a:r>
              <a:rPr lang="en">
                <a:solidFill>
                  <a:schemeClr val="dk1"/>
                </a:solidFill>
              </a:rPr>
              <a:t>01</a:t>
            </a:r>
            <a:endParaRPr>
              <a:solidFill>
                <a:schemeClr val="dk1"/>
              </a:solidFill>
            </a:endParaRPr>
          </a:p>
        </p:txBody>
      </p:sp>
      <p:sp>
        <p:nvSpPr>
          <p:cNvPr id="2657" name="Google Shape;2657;p61"/>
          <p:cNvSpPr txBox="1">
            <a:spLocks noGrp="1"/>
          </p:cNvSpPr>
          <p:nvPr>
            <p:ph type="subTitle" idx="1"/>
          </p:nvPr>
        </p:nvSpPr>
        <p:spPr>
          <a:xfrm>
            <a:off x="3985207" y="1659367"/>
            <a:ext cx="5317200" cy="472800"/>
          </a:xfrm>
          <a:prstGeom prst="rect">
            <a:avLst/>
          </a:prstGeom>
        </p:spPr>
        <p:txBody>
          <a:bodyPr spcFirstLastPara="1" vert="horz" wrap="square" lIns="121900" tIns="0" rIns="121900" bIns="121900" rtlCol="0" anchor="t" anchorCtr="0">
            <a:noAutofit/>
          </a:bodyPr>
          <a:lstStyle/>
          <a:p>
            <a:pPr marL="0" indent="0">
              <a:spcAft>
                <a:spcPts val="1600"/>
              </a:spcAft>
            </a:pPr>
            <a:r>
              <a:rPr lang="en" dirty="0">
                <a:solidFill>
                  <a:schemeClr val="tx2">
                    <a:lumMod val="60000"/>
                    <a:lumOff val="40000"/>
                  </a:schemeClr>
                </a:solidFill>
              </a:rPr>
              <a:t>Contexte de Sanitoral</a:t>
            </a:r>
            <a:endParaRPr dirty="0">
              <a:solidFill>
                <a:schemeClr val="tx2">
                  <a:lumMod val="60000"/>
                  <a:lumOff val="40000"/>
                </a:schemeClr>
              </a:solidFill>
            </a:endParaRPr>
          </a:p>
        </p:txBody>
      </p:sp>
      <p:sp>
        <p:nvSpPr>
          <p:cNvPr id="2658" name="Google Shape;2658;p61"/>
          <p:cNvSpPr txBox="1">
            <a:spLocks noGrp="1"/>
          </p:cNvSpPr>
          <p:nvPr>
            <p:ph type="subTitle" idx="2"/>
          </p:nvPr>
        </p:nvSpPr>
        <p:spPr>
          <a:xfrm>
            <a:off x="3985184" y="2132179"/>
            <a:ext cx="5317200" cy="335200"/>
          </a:xfrm>
          <a:prstGeom prst="rect">
            <a:avLst/>
          </a:prstGeom>
        </p:spPr>
        <p:txBody>
          <a:bodyPr spcFirstLastPara="1" vert="horz" wrap="square" lIns="121900" tIns="0" rIns="121900" bIns="121900" rtlCol="0" anchor="t" anchorCtr="0">
            <a:noAutofit/>
          </a:bodyPr>
          <a:lstStyle/>
          <a:p>
            <a:pPr marL="0" indent="0">
              <a:buClr>
                <a:schemeClr val="dk1"/>
              </a:buClr>
              <a:buSzPts val="1100"/>
            </a:pPr>
            <a:r>
              <a:rPr lang="fr-FR" dirty="0"/>
              <a:t>Identification du besoin de l'entreprise pour un tableau de bord de visualisation de données.</a:t>
            </a:r>
            <a:endParaRPr dirty="0"/>
          </a:p>
        </p:txBody>
      </p:sp>
      <p:sp>
        <p:nvSpPr>
          <p:cNvPr id="2659" name="Google Shape;2659;p61"/>
          <p:cNvSpPr txBox="1">
            <a:spLocks noGrp="1"/>
          </p:cNvSpPr>
          <p:nvPr>
            <p:ph type="title" idx="3"/>
          </p:nvPr>
        </p:nvSpPr>
        <p:spPr>
          <a:xfrm>
            <a:off x="2889575" y="2786412"/>
            <a:ext cx="1095600" cy="739200"/>
          </a:xfrm>
          <a:prstGeom prst="rect">
            <a:avLst/>
          </a:prstGeom>
        </p:spPr>
        <p:txBody>
          <a:bodyPr spcFirstLastPara="1" vert="horz" wrap="square" lIns="121900" tIns="243833" rIns="121900" bIns="121900" rtlCol="0" anchor="t" anchorCtr="0">
            <a:noAutofit/>
          </a:bodyPr>
          <a:lstStyle/>
          <a:p>
            <a:r>
              <a:rPr lang="en">
                <a:solidFill>
                  <a:schemeClr val="dk1"/>
                </a:solidFill>
              </a:rPr>
              <a:t>02</a:t>
            </a:r>
            <a:endParaRPr>
              <a:solidFill>
                <a:schemeClr val="dk1"/>
              </a:solidFill>
            </a:endParaRPr>
          </a:p>
        </p:txBody>
      </p:sp>
      <p:sp>
        <p:nvSpPr>
          <p:cNvPr id="2660" name="Google Shape;2660;p61"/>
          <p:cNvSpPr txBox="1">
            <a:spLocks noGrp="1"/>
          </p:cNvSpPr>
          <p:nvPr>
            <p:ph type="subTitle" idx="4"/>
          </p:nvPr>
        </p:nvSpPr>
        <p:spPr>
          <a:xfrm>
            <a:off x="3985207" y="2852456"/>
            <a:ext cx="5317200" cy="472800"/>
          </a:xfrm>
          <a:prstGeom prst="rect">
            <a:avLst/>
          </a:prstGeom>
        </p:spPr>
        <p:txBody>
          <a:bodyPr spcFirstLastPara="1" vert="horz" wrap="square" lIns="121900" tIns="0" rIns="121900" bIns="121900" rtlCol="0" anchor="t" anchorCtr="0">
            <a:noAutofit/>
          </a:bodyPr>
          <a:lstStyle/>
          <a:p>
            <a:pPr marL="0" indent="0">
              <a:spcAft>
                <a:spcPts val="1600"/>
              </a:spcAft>
            </a:pPr>
            <a:r>
              <a:rPr lang="en" dirty="0">
                <a:solidFill>
                  <a:schemeClr val="tx2">
                    <a:lumMod val="60000"/>
                    <a:lumOff val="40000"/>
                  </a:schemeClr>
                </a:solidFill>
              </a:rPr>
              <a:t>Objectifs du projet</a:t>
            </a:r>
            <a:endParaRPr dirty="0">
              <a:solidFill>
                <a:schemeClr val="tx2">
                  <a:lumMod val="60000"/>
                  <a:lumOff val="40000"/>
                </a:schemeClr>
              </a:solidFill>
            </a:endParaRPr>
          </a:p>
        </p:txBody>
      </p:sp>
      <p:sp>
        <p:nvSpPr>
          <p:cNvPr id="2661" name="Google Shape;2661;p61"/>
          <p:cNvSpPr txBox="1">
            <a:spLocks noGrp="1"/>
          </p:cNvSpPr>
          <p:nvPr>
            <p:ph type="subTitle" idx="5"/>
          </p:nvPr>
        </p:nvSpPr>
        <p:spPr>
          <a:xfrm>
            <a:off x="3985184" y="3325265"/>
            <a:ext cx="5317200" cy="335200"/>
          </a:xfrm>
          <a:prstGeom prst="rect">
            <a:avLst/>
          </a:prstGeom>
        </p:spPr>
        <p:txBody>
          <a:bodyPr spcFirstLastPara="1" vert="horz" wrap="square" lIns="121900" tIns="0" rIns="121900" bIns="121900" rtlCol="0" anchor="t" anchorCtr="0">
            <a:noAutofit/>
          </a:bodyPr>
          <a:lstStyle/>
          <a:p>
            <a:pPr marL="0" indent="0">
              <a:buClr>
                <a:schemeClr val="dk1"/>
              </a:buClr>
              <a:buSzPts val="1100"/>
            </a:pPr>
            <a:r>
              <a:rPr lang="fr-FR" dirty="0"/>
              <a:t>Suivre l'avancement des projets de Sanitoral.</a:t>
            </a:r>
          </a:p>
        </p:txBody>
      </p:sp>
      <p:sp>
        <p:nvSpPr>
          <p:cNvPr id="2662" name="Google Shape;2662;p61"/>
          <p:cNvSpPr txBox="1">
            <a:spLocks noGrp="1"/>
          </p:cNvSpPr>
          <p:nvPr>
            <p:ph type="title" idx="6"/>
          </p:nvPr>
        </p:nvSpPr>
        <p:spPr>
          <a:xfrm>
            <a:off x="2889575" y="3979497"/>
            <a:ext cx="1095600" cy="739200"/>
          </a:xfrm>
          <a:prstGeom prst="rect">
            <a:avLst/>
          </a:prstGeom>
        </p:spPr>
        <p:txBody>
          <a:bodyPr spcFirstLastPara="1" vert="horz" wrap="square" lIns="121900" tIns="243833" rIns="121900" bIns="121900" rtlCol="0" anchor="t" anchorCtr="0">
            <a:noAutofit/>
          </a:bodyPr>
          <a:lstStyle/>
          <a:p>
            <a:r>
              <a:rPr lang="en">
                <a:solidFill>
                  <a:schemeClr val="dk1"/>
                </a:solidFill>
              </a:rPr>
              <a:t>03</a:t>
            </a:r>
            <a:endParaRPr>
              <a:solidFill>
                <a:schemeClr val="dk1"/>
              </a:solidFill>
            </a:endParaRPr>
          </a:p>
        </p:txBody>
      </p:sp>
      <p:sp>
        <p:nvSpPr>
          <p:cNvPr id="2663" name="Google Shape;2663;p61"/>
          <p:cNvSpPr txBox="1">
            <a:spLocks noGrp="1"/>
          </p:cNvSpPr>
          <p:nvPr>
            <p:ph type="subTitle" idx="7"/>
          </p:nvPr>
        </p:nvSpPr>
        <p:spPr>
          <a:xfrm>
            <a:off x="3985207" y="4045545"/>
            <a:ext cx="5317200" cy="472800"/>
          </a:xfrm>
          <a:prstGeom prst="rect">
            <a:avLst/>
          </a:prstGeom>
        </p:spPr>
        <p:txBody>
          <a:bodyPr spcFirstLastPara="1" vert="horz" wrap="square" lIns="121900" tIns="0" rIns="121900" bIns="121900" rtlCol="0" anchor="t" anchorCtr="0">
            <a:noAutofit/>
          </a:bodyPr>
          <a:lstStyle/>
          <a:p>
            <a:pPr marL="0" indent="0">
              <a:spcAft>
                <a:spcPts val="1600"/>
              </a:spcAft>
            </a:pPr>
            <a:r>
              <a:rPr lang="en" dirty="0">
                <a:solidFill>
                  <a:schemeClr val="tx2">
                    <a:lumMod val="60000"/>
                    <a:lumOff val="40000"/>
                  </a:schemeClr>
                </a:solidFill>
              </a:rPr>
              <a:t>Préparation des Données</a:t>
            </a:r>
            <a:endParaRPr dirty="0">
              <a:solidFill>
                <a:schemeClr val="tx2">
                  <a:lumMod val="60000"/>
                  <a:lumOff val="40000"/>
                </a:schemeClr>
              </a:solidFill>
            </a:endParaRPr>
          </a:p>
        </p:txBody>
      </p:sp>
      <p:sp>
        <p:nvSpPr>
          <p:cNvPr id="2664" name="Google Shape;2664;p61"/>
          <p:cNvSpPr txBox="1">
            <a:spLocks noGrp="1"/>
          </p:cNvSpPr>
          <p:nvPr>
            <p:ph type="subTitle" idx="8"/>
          </p:nvPr>
        </p:nvSpPr>
        <p:spPr>
          <a:xfrm>
            <a:off x="3985184" y="4518350"/>
            <a:ext cx="5612579" cy="380895"/>
          </a:xfrm>
          <a:prstGeom prst="rect">
            <a:avLst/>
          </a:prstGeom>
        </p:spPr>
        <p:txBody>
          <a:bodyPr spcFirstLastPara="1" vert="horz" wrap="square" lIns="121900" tIns="0" rIns="121900" bIns="121900" rtlCol="0" anchor="t" anchorCtr="0">
            <a:noAutofit/>
          </a:bodyPr>
          <a:lstStyle/>
          <a:p>
            <a:pPr marL="0" indent="0">
              <a:buClr>
                <a:schemeClr val="dk1"/>
              </a:buClr>
              <a:buSzPts val="1100"/>
            </a:pPr>
            <a:r>
              <a:rPr lang="fr-FR" dirty="0"/>
              <a:t>Utilisation de l'application Power BI .</a:t>
            </a:r>
            <a:endParaRPr dirty="0"/>
          </a:p>
        </p:txBody>
      </p:sp>
      <p:sp>
        <p:nvSpPr>
          <p:cNvPr id="2665" name="Google Shape;2665;p61"/>
          <p:cNvSpPr txBox="1">
            <a:spLocks noGrp="1"/>
          </p:cNvSpPr>
          <p:nvPr>
            <p:ph type="title" idx="9"/>
          </p:nvPr>
        </p:nvSpPr>
        <p:spPr>
          <a:xfrm>
            <a:off x="2889575" y="5172584"/>
            <a:ext cx="1095600" cy="739200"/>
          </a:xfrm>
          <a:prstGeom prst="rect">
            <a:avLst/>
          </a:prstGeom>
        </p:spPr>
        <p:txBody>
          <a:bodyPr spcFirstLastPara="1" vert="horz" wrap="square" lIns="121900" tIns="243833" rIns="121900" bIns="121900" rtlCol="0" anchor="t" anchorCtr="0">
            <a:noAutofit/>
          </a:bodyPr>
          <a:lstStyle/>
          <a:p>
            <a:r>
              <a:rPr lang="en">
                <a:solidFill>
                  <a:schemeClr val="dk1"/>
                </a:solidFill>
              </a:rPr>
              <a:t>04</a:t>
            </a:r>
            <a:endParaRPr>
              <a:solidFill>
                <a:schemeClr val="dk1"/>
              </a:solidFill>
            </a:endParaRPr>
          </a:p>
        </p:txBody>
      </p:sp>
      <p:sp>
        <p:nvSpPr>
          <p:cNvPr id="2666" name="Google Shape;2666;p61"/>
          <p:cNvSpPr txBox="1">
            <a:spLocks noGrp="1"/>
          </p:cNvSpPr>
          <p:nvPr>
            <p:ph type="subTitle" idx="13"/>
          </p:nvPr>
        </p:nvSpPr>
        <p:spPr>
          <a:xfrm>
            <a:off x="3985206" y="5238636"/>
            <a:ext cx="5494641" cy="472800"/>
          </a:xfrm>
          <a:prstGeom prst="rect">
            <a:avLst/>
          </a:prstGeom>
        </p:spPr>
        <p:txBody>
          <a:bodyPr spcFirstLastPara="1" vert="horz" wrap="square" lIns="121900" tIns="0" rIns="121900" bIns="121900" rtlCol="0" anchor="t" anchorCtr="0">
            <a:noAutofit/>
          </a:bodyPr>
          <a:lstStyle/>
          <a:p>
            <a:pPr marL="0" indent="0">
              <a:spcAft>
                <a:spcPts val="1600"/>
              </a:spcAft>
            </a:pPr>
            <a:r>
              <a:rPr lang="en" dirty="0">
                <a:solidFill>
                  <a:schemeClr val="tx2">
                    <a:lumMod val="60000"/>
                    <a:lumOff val="40000"/>
                  </a:schemeClr>
                </a:solidFill>
              </a:rPr>
              <a:t>Création du Tableau de Bord</a:t>
            </a:r>
            <a:endParaRPr dirty="0">
              <a:solidFill>
                <a:schemeClr val="tx2">
                  <a:lumMod val="60000"/>
                  <a:lumOff val="40000"/>
                </a:schemeClr>
              </a:solidFill>
            </a:endParaRPr>
          </a:p>
        </p:txBody>
      </p:sp>
      <p:sp>
        <p:nvSpPr>
          <p:cNvPr id="2667" name="Google Shape;2667;p61"/>
          <p:cNvSpPr txBox="1">
            <a:spLocks noGrp="1"/>
          </p:cNvSpPr>
          <p:nvPr>
            <p:ph type="subTitle" idx="14"/>
          </p:nvPr>
        </p:nvSpPr>
        <p:spPr>
          <a:xfrm>
            <a:off x="3985184" y="5711437"/>
            <a:ext cx="5317200" cy="335200"/>
          </a:xfrm>
          <a:prstGeom prst="rect">
            <a:avLst/>
          </a:prstGeom>
        </p:spPr>
        <p:txBody>
          <a:bodyPr spcFirstLastPara="1" vert="horz" wrap="square" lIns="121900" tIns="0" rIns="121900" bIns="121900" rtlCol="0" anchor="t" anchorCtr="0">
            <a:noAutofit/>
          </a:bodyPr>
          <a:lstStyle/>
          <a:p>
            <a:pPr marL="0" indent="0">
              <a:buClr>
                <a:schemeClr val="dk1"/>
              </a:buClr>
              <a:buSzPts val="1100"/>
            </a:pPr>
            <a:r>
              <a:rPr lang="fr-FR" dirty="0"/>
              <a:t>Importance de la lisibilité et de l'adaptation aux directeurs</a:t>
            </a:r>
            <a:endParaRPr dirty="0"/>
          </a:p>
        </p:txBody>
      </p:sp>
      <p:grpSp>
        <p:nvGrpSpPr>
          <p:cNvPr id="2668" name="Google Shape;2668;p61"/>
          <p:cNvGrpSpPr/>
          <p:nvPr/>
        </p:nvGrpSpPr>
        <p:grpSpPr>
          <a:xfrm>
            <a:off x="10180311" y="5199162"/>
            <a:ext cx="1057675" cy="243865"/>
            <a:chOff x="2685575" y="2835950"/>
            <a:chExt cx="433000" cy="99825"/>
          </a:xfrm>
        </p:grpSpPr>
        <p:sp>
          <p:nvSpPr>
            <p:cNvPr id="2669" name="Google Shape;2669;p6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70" name="Google Shape;2670;p6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71" name="Google Shape;2671;p6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72" name="Google Shape;2672;p6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673" name="Google Shape;2673;p61"/>
          <p:cNvSpPr/>
          <p:nvPr/>
        </p:nvSpPr>
        <p:spPr>
          <a:xfrm>
            <a:off x="10158863" y="2557933"/>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2674" name="Google Shape;2674;p61"/>
          <p:cNvSpPr/>
          <p:nvPr/>
        </p:nvSpPr>
        <p:spPr>
          <a:xfrm>
            <a:off x="1583168" y="342901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pic>
        <p:nvPicPr>
          <p:cNvPr id="2675" name="Google Shape;2675;p61"/>
          <p:cNvPicPr preferRelativeResize="0"/>
          <p:nvPr/>
        </p:nvPicPr>
        <p:blipFill>
          <a:blip r:embed="rId3">
            <a:alphaModFix/>
          </a:blip>
          <a:stretch>
            <a:fillRect/>
          </a:stretch>
        </p:blipFill>
        <p:spPr>
          <a:xfrm>
            <a:off x="9597763" y="0"/>
            <a:ext cx="2623466" cy="2449500"/>
          </a:xfrm>
          <a:prstGeom prst="rect">
            <a:avLst/>
          </a:prstGeom>
          <a:noFill/>
          <a:ln>
            <a:noFill/>
          </a:ln>
        </p:spPr>
      </p:pic>
      <p:sp>
        <p:nvSpPr>
          <p:cNvPr id="2677" name="Google Shape;2677;p61"/>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678" name="Google Shape;2678;p61"/>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2679" name="Google Shape;2679;p61">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2680" name="Google Shape;2680;p61">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81" name="Google Shape;2681;p61">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57"/>
                                        </p:tgtEl>
                                        <p:attrNameLst>
                                          <p:attrName>style.visibility</p:attrName>
                                        </p:attrNameLst>
                                      </p:cBhvr>
                                      <p:to>
                                        <p:strVal val="visible"/>
                                      </p:to>
                                    </p:set>
                                    <p:animEffect transition="in" filter="fade">
                                      <p:cBhvr>
                                        <p:cTn id="7" dur="1000"/>
                                        <p:tgtEl>
                                          <p:spTgt spid="2657"/>
                                        </p:tgtEl>
                                      </p:cBhvr>
                                    </p:animEffect>
                                  </p:childTnLst>
                                </p:cTn>
                              </p:par>
                              <p:par>
                                <p:cTn id="8" presetID="10" presetClass="entr" presetSubtype="0" fill="hold" nodeType="withEffect">
                                  <p:stCondLst>
                                    <p:cond delay="0"/>
                                  </p:stCondLst>
                                  <p:childTnLst>
                                    <p:set>
                                      <p:cBhvr>
                                        <p:cTn id="9" dur="1" fill="hold">
                                          <p:stCondLst>
                                            <p:cond delay="0"/>
                                          </p:stCondLst>
                                        </p:cTn>
                                        <p:tgtEl>
                                          <p:spTgt spid="2658"/>
                                        </p:tgtEl>
                                        <p:attrNameLst>
                                          <p:attrName>style.visibility</p:attrName>
                                        </p:attrNameLst>
                                      </p:cBhvr>
                                      <p:to>
                                        <p:strVal val="visible"/>
                                      </p:to>
                                    </p:set>
                                    <p:animEffect transition="in" filter="fade">
                                      <p:cBhvr>
                                        <p:cTn id="10" dur="1000"/>
                                        <p:tgtEl>
                                          <p:spTgt spid="2658"/>
                                        </p:tgtEl>
                                      </p:cBhvr>
                                    </p:animEffect>
                                  </p:childTnLst>
                                </p:cTn>
                              </p:par>
                              <p:par>
                                <p:cTn id="11" presetID="10" presetClass="entr" presetSubtype="0" fill="hold" nodeType="withEffect">
                                  <p:stCondLst>
                                    <p:cond delay="0"/>
                                  </p:stCondLst>
                                  <p:childTnLst>
                                    <p:set>
                                      <p:cBhvr>
                                        <p:cTn id="12" dur="1" fill="hold">
                                          <p:stCondLst>
                                            <p:cond delay="0"/>
                                          </p:stCondLst>
                                        </p:cTn>
                                        <p:tgtEl>
                                          <p:spTgt spid="2660"/>
                                        </p:tgtEl>
                                        <p:attrNameLst>
                                          <p:attrName>style.visibility</p:attrName>
                                        </p:attrNameLst>
                                      </p:cBhvr>
                                      <p:to>
                                        <p:strVal val="visible"/>
                                      </p:to>
                                    </p:set>
                                    <p:animEffect transition="in" filter="fade">
                                      <p:cBhvr>
                                        <p:cTn id="13" dur="1000"/>
                                        <p:tgtEl>
                                          <p:spTgt spid="2660"/>
                                        </p:tgtEl>
                                      </p:cBhvr>
                                    </p:animEffect>
                                  </p:childTnLst>
                                </p:cTn>
                              </p:par>
                              <p:par>
                                <p:cTn id="14" presetID="10" presetClass="entr" presetSubtype="0" fill="hold" nodeType="withEffect">
                                  <p:stCondLst>
                                    <p:cond delay="0"/>
                                  </p:stCondLst>
                                  <p:childTnLst>
                                    <p:set>
                                      <p:cBhvr>
                                        <p:cTn id="15" dur="1" fill="hold">
                                          <p:stCondLst>
                                            <p:cond delay="0"/>
                                          </p:stCondLst>
                                        </p:cTn>
                                        <p:tgtEl>
                                          <p:spTgt spid="2661"/>
                                        </p:tgtEl>
                                        <p:attrNameLst>
                                          <p:attrName>style.visibility</p:attrName>
                                        </p:attrNameLst>
                                      </p:cBhvr>
                                      <p:to>
                                        <p:strVal val="visible"/>
                                      </p:to>
                                    </p:set>
                                    <p:animEffect transition="in" filter="fade">
                                      <p:cBhvr>
                                        <p:cTn id="16" dur="1000"/>
                                        <p:tgtEl>
                                          <p:spTgt spid="2661"/>
                                        </p:tgtEl>
                                      </p:cBhvr>
                                    </p:animEffect>
                                  </p:childTnLst>
                                </p:cTn>
                              </p:par>
                              <p:par>
                                <p:cTn id="17" presetID="10" presetClass="entr" presetSubtype="0" fill="hold" nodeType="withEffect">
                                  <p:stCondLst>
                                    <p:cond delay="0"/>
                                  </p:stCondLst>
                                  <p:childTnLst>
                                    <p:set>
                                      <p:cBhvr>
                                        <p:cTn id="18" dur="1" fill="hold">
                                          <p:stCondLst>
                                            <p:cond delay="0"/>
                                          </p:stCondLst>
                                        </p:cTn>
                                        <p:tgtEl>
                                          <p:spTgt spid="2663"/>
                                        </p:tgtEl>
                                        <p:attrNameLst>
                                          <p:attrName>style.visibility</p:attrName>
                                        </p:attrNameLst>
                                      </p:cBhvr>
                                      <p:to>
                                        <p:strVal val="visible"/>
                                      </p:to>
                                    </p:set>
                                    <p:animEffect transition="in" filter="fade">
                                      <p:cBhvr>
                                        <p:cTn id="19" dur="1000"/>
                                        <p:tgtEl>
                                          <p:spTgt spid="2663"/>
                                        </p:tgtEl>
                                      </p:cBhvr>
                                    </p:animEffect>
                                  </p:childTnLst>
                                </p:cTn>
                              </p:par>
                              <p:par>
                                <p:cTn id="20" presetID="10" presetClass="entr" presetSubtype="0" fill="hold" nodeType="withEffect">
                                  <p:stCondLst>
                                    <p:cond delay="0"/>
                                  </p:stCondLst>
                                  <p:childTnLst>
                                    <p:set>
                                      <p:cBhvr>
                                        <p:cTn id="21" dur="1" fill="hold">
                                          <p:stCondLst>
                                            <p:cond delay="0"/>
                                          </p:stCondLst>
                                        </p:cTn>
                                        <p:tgtEl>
                                          <p:spTgt spid="2664"/>
                                        </p:tgtEl>
                                        <p:attrNameLst>
                                          <p:attrName>style.visibility</p:attrName>
                                        </p:attrNameLst>
                                      </p:cBhvr>
                                      <p:to>
                                        <p:strVal val="visible"/>
                                      </p:to>
                                    </p:set>
                                    <p:animEffect transition="in" filter="fade">
                                      <p:cBhvr>
                                        <p:cTn id="22" dur="1000"/>
                                        <p:tgtEl>
                                          <p:spTgt spid="2664"/>
                                        </p:tgtEl>
                                      </p:cBhvr>
                                    </p:animEffect>
                                  </p:childTnLst>
                                </p:cTn>
                              </p:par>
                              <p:par>
                                <p:cTn id="23" presetID="10" presetClass="entr" presetSubtype="0" fill="hold" nodeType="withEffect">
                                  <p:stCondLst>
                                    <p:cond delay="0"/>
                                  </p:stCondLst>
                                  <p:childTnLst>
                                    <p:set>
                                      <p:cBhvr>
                                        <p:cTn id="24" dur="1" fill="hold">
                                          <p:stCondLst>
                                            <p:cond delay="0"/>
                                          </p:stCondLst>
                                        </p:cTn>
                                        <p:tgtEl>
                                          <p:spTgt spid="2666"/>
                                        </p:tgtEl>
                                        <p:attrNameLst>
                                          <p:attrName>style.visibility</p:attrName>
                                        </p:attrNameLst>
                                      </p:cBhvr>
                                      <p:to>
                                        <p:strVal val="visible"/>
                                      </p:to>
                                    </p:set>
                                    <p:animEffect transition="in" filter="fade">
                                      <p:cBhvr>
                                        <p:cTn id="25" dur="1000"/>
                                        <p:tgtEl>
                                          <p:spTgt spid="2666"/>
                                        </p:tgtEl>
                                      </p:cBhvr>
                                    </p:animEffect>
                                  </p:childTnLst>
                                </p:cTn>
                              </p:par>
                              <p:par>
                                <p:cTn id="26" presetID="10" presetClass="entr" presetSubtype="0" fill="hold" nodeType="withEffect">
                                  <p:stCondLst>
                                    <p:cond delay="0"/>
                                  </p:stCondLst>
                                  <p:childTnLst>
                                    <p:set>
                                      <p:cBhvr>
                                        <p:cTn id="27" dur="1" fill="hold">
                                          <p:stCondLst>
                                            <p:cond delay="0"/>
                                          </p:stCondLst>
                                        </p:cTn>
                                        <p:tgtEl>
                                          <p:spTgt spid="2667"/>
                                        </p:tgtEl>
                                        <p:attrNameLst>
                                          <p:attrName>style.visibility</p:attrName>
                                        </p:attrNameLst>
                                      </p:cBhvr>
                                      <p:to>
                                        <p:strVal val="visible"/>
                                      </p:to>
                                    </p:set>
                                    <p:animEffect transition="in" filter="fade">
                                      <p:cBhvr>
                                        <p:cTn id="28" dur="1000"/>
                                        <p:tgtEl>
                                          <p:spTgt spid="2667"/>
                                        </p:tgtEl>
                                      </p:cBhvr>
                                    </p:animEffect>
                                  </p:childTnLst>
                                </p:cTn>
                              </p:par>
                              <p:par>
                                <p:cTn id="29" presetID="10" presetClass="entr" presetSubtype="0" fill="hold" nodeType="withEffect">
                                  <p:stCondLst>
                                    <p:cond delay="0"/>
                                  </p:stCondLst>
                                  <p:childTnLst>
                                    <p:set>
                                      <p:cBhvr>
                                        <p:cTn id="30" dur="1" fill="hold">
                                          <p:stCondLst>
                                            <p:cond delay="0"/>
                                          </p:stCondLst>
                                        </p:cTn>
                                        <p:tgtEl>
                                          <p:spTgt spid="2659"/>
                                        </p:tgtEl>
                                        <p:attrNameLst>
                                          <p:attrName>style.visibility</p:attrName>
                                        </p:attrNameLst>
                                      </p:cBhvr>
                                      <p:to>
                                        <p:strVal val="visible"/>
                                      </p:to>
                                    </p:set>
                                    <p:animEffect transition="in" filter="fade">
                                      <p:cBhvr>
                                        <p:cTn id="31" dur="1000"/>
                                        <p:tgtEl>
                                          <p:spTgt spid="2659"/>
                                        </p:tgtEl>
                                      </p:cBhvr>
                                    </p:animEffect>
                                  </p:childTnLst>
                                </p:cTn>
                              </p:par>
                              <p:par>
                                <p:cTn id="32" presetID="10" presetClass="entr" presetSubtype="0" fill="hold" nodeType="withEffect">
                                  <p:stCondLst>
                                    <p:cond delay="0"/>
                                  </p:stCondLst>
                                  <p:childTnLst>
                                    <p:set>
                                      <p:cBhvr>
                                        <p:cTn id="33" dur="1" fill="hold">
                                          <p:stCondLst>
                                            <p:cond delay="0"/>
                                          </p:stCondLst>
                                        </p:cTn>
                                        <p:tgtEl>
                                          <p:spTgt spid="2662"/>
                                        </p:tgtEl>
                                        <p:attrNameLst>
                                          <p:attrName>style.visibility</p:attrName>
                                        </p:attrNameLst>
                                      </p:cBhvr>
                                      <p:to>
                                        <p:strVal val="visible"/>
                                      </p:to>
                                    </p:set>
                                    <p:animEffect transition="in" filter="fade">
                                      <p:cBhvr>
                                        <p:cTn id="34" dur="1000"/>
                                        <p:tgtEl>
                                          <p:spTgt spid="2662"/>
                                        </p:tgtEl>
                                      </p:cBhvr>
                                    </p:animEffect>
                                  </p:childTnLst>
                                </p:cTn>
                              </p:par>
                              <p:par>
                                <p:cTn id="35" presetID="10" presetClass="entr" presetSubtype="0" fill="hold" nodeType="withEffect">
                                  <p:stCondLst>
                                    <p:cond delay="0"/>
                                  </p:stCondLst>
                                  <p:childTnLst>
                                    <p:set>
                                      <p:cBhvr>
                                        <p:cTn id="36" dur="1" fill="hold">
                                          <p:stCondLst>
                                            <p:cond delay="0"/>
                                          </p:stCondLst>
                                        </p:cTn>
                                        <p:tgtEl>
                                          <p:spTgt spid="2665"/>
                                        </p:tgtEl>
                                        <p:attrNameLst>
                                          <p:attrName>style.visibility</p:attrName>
                                        </p:attrNameLst>
                                      </p:cBhvr>
                                      <p:to>
                                        <p:strVal val="visible"/>
                                      </p:to>
                                    </p:set>
                                    <p:animEffect transition="in" filter="fade">
                                      <p:cBhvr>
                                        <p:cTn id="37" dur="1000"/>
                                        <p:tgtEl>
                                          <p:spTgt spid="2665"/>
                                        </p:tgtEl>
                                      </p:cBhvr>
                                    </p:animEffect>
                                  </p:childTnLst>
                                </p:cTn>
                              </p:par>
                              <p:par>
                                <p:cTn id="38" presetID="10" presetClass="entr" presetSubtype="0" fill="hold" nodeType="withEffect">
                                  <p:stCondLst>
                                    <p:cond delay="0"/>
                                  </p:stCondLst>
                                  <p:childTnLst>
                                    <p:set>
                                      <p:cBhvr>
                                        <p:cTn id="39" dur="1" fill="hold">
                                          <p:stCondLst>
                                            <p:cond delay="0"/>
                                          </p:stCondLst>
                                        </p:cTn>
                                        <p:tgtEl>
                                          <p:spTgt spid="2656"/>
                                        </p:tgtEl>
                                        <p:attrNameLst>
                                          <p:attrName>style.visibility</p:attrName>
                                        </p:attrNameLst>
                                      </p:cBhvr>
                                      <p:to>
                                        <p:strVal val="visible"/>
                                      </p:to>
                                    </p:set>
                                    <p:animEffect transition="in" filter="fade">
                                      <p:cBhvr>
                                        <p:cTn id="40" dur="1000"/>
                                        <p:tgtEl>
                                          <p:spTgt spid="2656"/>
                                        </p:tgtEl>
                                      </p:cBhvr>
                                    </p:animEffect>
                                  </p:childTnLst>
                                </p:cTn>
                              </p:par>
                              <p:par>
                                <p:cTn id="41" presetID="2" presetClass="entr" presetSubtype="8" fill="hold" nodeType="withEffect">
                                  <p:stCondLst>
                                    <p:cond delay="0"/>
                                  </p:stCondLst>
                                  <p:childTnLst>
                                    <p:set>
                                      <p:cBhvr>
                                        <p:cTn id="42" dur="1" fill="hold">
                                          <p:stCondLst>
                                            <p:cond delay="0"/>
                                          </p:stCondLst>
                                        </p:cTn>
                                        <p:tgtEl>
                                          <p:spTgt spid="2655"/>
                                        </p:tgtEl>
                                        <p:attrNameLst>
                                          <p:attrName>style.visibility</p:attrName>
                                        </p:attrNameLst>
                                      </p:cBhvr>
                                      <p:to>
                                        <p:strVal val="visible"/>
                                      </p:to>
                                    </p:set>
                                    <p:anim calcmode="lin" valueType="num">
                                      <p:cBhvr additive="base">
                                        <p:cTn id="43" dur="1000"/>
                                        <p:tgtEl>
                                          <p:spTgt spid="2655"/>
                                        </p:tgtEl>
                                        <p:attrNameLst>
                                          <p:attrName>ppt_x</p:attrName>
                                        </p:attrNameLst>
                                      </p:cBhvr>
                                      <p:tavLst>
                                        <p:tav tm="0">
                                          <p:val>
                                            <p:strVal val="#ppt_x-1"/>
                                          </p:val>
                                        </p:tav>
                                        <p:tav tm="100000">
                                          <p:val>
                                            <p:strVal val="#ppt_x"/>
                                          </p:val>
                                        </p:tav>
                                      </p:tavLst>
                                    </p:anim>
                                  </p:childTnLst>
                                </p:cTn>
                              </p:par>
                              <p:par>
                                <p:cTn id="44" presetID="23" presetClass="entr" presetSubtype="16" fill="hold" nodeType="withEffect">
                                  <p:stCondLst>
                                    <p:cond delay="0"/>
                                  </p:stCondLst>
                                  <p:childTnLst>
                                    <p:set>
                                      <p:cBhvr>
                                        <p:cTn id="45" dur="1" fill="hold">
                                          <p:stCondLst>
                                            <p:cond delay="0"/>
                                          </p:stCondLst>
                                        </p:cTn>
                                        <p:tgtEl>
                                          <p:spTgt spid="2651"/>
                                        </p:tgtEl>
                                        <p:attrNameLst>
                                          <p:attrName>style.visibility</p:attrName>
                                        </p:attrNameLst>
                                      </p:cBhvr>
                                      <p:to>
                                        <p:strVal val="visible"/>
                                      </p:to>
                                    </p:set>
                                    <p:anim calcmode="lin" valueType="num">
                                      <p:cBhvr additive="base">
                                        <p:cTn id="46" dur="1000"/>
                                        <p:tgtEl>
                                          <p:spTgt spid="2651"/>
                                        </p:tgtEl>
                                        <p:attrNameLst>
                                          <p:attrName>ppt_w</p:attrName>
                                        </p:attrNameLst>
                                      </p:cBhvr>
                                      <p:tavLst>
                                        <p:tav tm="0">
                                          <p:val>
                                            <p:strVal val="0"/>
                                          </p:val>
                                        </p:tav>
                                        <p:tav tm="100000">
                                          <p:val>
                                            <p:strVal val="#ppt_w"/>
                                          </p:val>
                                        </p:tav>
                                      </p:tavLst>
                                    </p:anim>
                                    <p:anim calcmode="lin" valueType="num">
                                      <p:cBhvr additive="base">
                                        <p:cTn id="47" dur="1000"/>
                                        <p:tgtEl>
                                          <p:spTgt spid="2651"/>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52"/>
                                        </p:tgtEl>
                                        <p:attrNameLst>
                                          <p:attrName>style.visibility</p:attrName>
                                        </p:attrNameLst>
                                      </p:cBhvr>
                                      <p:to>
                                        <p:strVal val="visible"/>
                                      </p:to>
                                    </p:set>
                                    <p:anim calcmode="lin" valueType="num">
                                      <p:cBhvr additive="base">
                                        <p:cTn id="50" dur="1000"/>
                                        <p:tgtEl>
                                          <p:spTgt spid="2652"/>
                                        </p:tgtEl>
                                        <p:attrNameLst>
                                          <p:attrName>ppt_w</p:attrName>
                                        </p:attrNameLst>
                                      </p:cBhvr>
                                      <p:tavLst>
                                        <p:tav tm="0">
                                          <p:val>
                                            <p:strVal val="0"/>
                                          </p:val>
                                        </p:tav>
                                        <p:tav tm="100000">
                                          <p:val>
                                            <p:strVal val="#ppt_w"/>
                                          </p:val>
                                        </p:tav>
                                      </p:tavLst>
                                    </p:anim>
                                    <p:anim calcmode="lin" valueType="num">
                                      <p:cBhvr additive="base">
                                        <p:cTn id="51" dur="1000"/>
                                        <p:tgtEl>
                                          <p:spTgt spid="2652"/>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653"/>
                                        </p:tgtEl>
                                        <p:attrNameLst>
                                          <p:attrName>style.visibility</p:attrName>
                                        </p:attrNameLst>
                                      </p:cBhvr>
                                      <p:to>
                                        <p:strVal val="visible"/>
                                      </p:to>
                                    </p:set>
                                    <p:anim calcmode="lin" valueType="num">
                                      <p:cBhvr additive="base">
                                        <p:cTn id="54" dur="1000"/>
                                        <p:tgtEl>
                                          <p:spTgt spid="2653"/>
                                        </p:tgtEl>
                                        <p:attrNameLst>
                                          <p:attrName>ppt_w</p:attrName>
                                        </p:attrNameLst>
                                      </p:cBhvr>
                                      <p:tavLst>
                                        <p:tav tm="0">
                                          <p:val>
                                            <p:strVal val="0"/>
                                          </p:val>
                                        </p:tav>
                                        <p:tav tm="100000">
                                          <p:val>
                                            <p:strVal val="#ppt_w"/>
                                          </p:val>
                                        </p:tav>
                                      </p:tavLst>
                                    </p:anim>
                                    <p:anim calcmode="lin" valueType="num">
                                      <p:cBhvr additive="base">
                                        <p:cTn id="55" dur="1000"/>
                                        <p:tgtEl>
                                          <p:spTgt spid="2653"/>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654"/>
                                        </p:tgtEl>
                                        <p:attrNameLst>
                                          <p:attrName>style.visibility</p:attrName>
                                        </p:attrNameLst>
                                      </p:cBhvr>
                                      <p:to>
                                        <p:strVal val="visible"/>
                                      </p:to>
                                    </p:set>
                                    <p:anim calcmode="lin" valueType="num">
                                      <p:cBhvr additive="base">
                                        <p:cTn id="58" dur="1000"/>
                                        <p:tgtEl>
                                          <p:spTgt spid="2654"/>
                                        </p:tgtEl>
                                        <p:attrNameLst>
                                          <p:attrName>ppt_w</p:attrName>
                                        </p:attrNameLst>
                                      </p:cBhvr>
                                      <p:tavLst>
                                        <p:tav tm="0">
                                          <p:val>
                                            <p:strVal val="0"/>
                                          </p:val>
                                        </p:tav>
                                        <p:tav tm="100000">
                                          <p:val>
                                            <p:strVal val="#ppt_w"/>
                                          </p:val>
                                        </p:tav>
                                      </p:tavLst>
                                    </p:anim>
                                    <p:anim calcmode="lin" valueType="num">
                                      <p:cBhvr additive="base">
                                        <p:cTn id="59" dur="1000"/>
                                        <p:tgtEl>
                                          <p:spTgt spid="2654"/>
                                        </p:tgtEl>
                                        <p:attrNameLst>
                                          <p:attrName>ppt_h</p:attrName>
                                        </p:attrNameLst>
                                      </p:cBhvr>
                                      <p:tavLst>
                                        <p:tav tm="0">
                                          <p:val>
                                            <p:strVal val="0"/>
                                          </p:val>
                                        </p:tav>
                                        <p:tav tm="100000">
                                          <p:val>
                                            <p:strVal val="#ppt_h"/>
                                          </p:val>
                                        </p:tav>
                                      </p:tavLst>
                                    </p:anim>
                                  </p:childTnLst>
                                </p:cTn>
                              </p:par>
                              <p:par>
                                <p:cTn id="60" presetID="10" presetClass="entr" presetSubtype="0" fill="hold" nodeType="withEffect">
                                  <p:stCondLst>
                                    <p:cond delay="0"/>
                                  </p:stCondLst>
                                  <p:childTnLst>
                                    <p:set>
                                      <p:cBhvr>
                                        <p:cTn id="61" dur="1" fill="hold">
                                          <p:stCondLst>
                                            <p:cond delay="0"/>
                                          </p:stCondLst>
                                        </p:cTn>
                                        <p:tgtEl>
                                          <p:spTgt spid="2677"/>
                                        </p:tgtEl>
                                        <p:attrNameLst>
                                          <p:attrName>style.visibility</p:attrName>
                                        </p:attrNameLst>
                                      </p:cBhvr>
                                      <p:to>
                                        <p:strVal val="visible"/>
                                      </p:to>
                                    </p:set>
                                    <p:animEffect transition="in" filter="fade">
                                      <p:cBhvr>
                                        <p:cTn id="62" dur="1000"/>
                                        <p:tgtEl>
                                          <p:spTgt spid="2677"/>
                                        </p:tgtEl>
                                      </p:cBhvr>
                                    </p:animEffect>
                                  </p:childTnLst>
                                </p:cTn>
                              </p:par>
                              <p:par>
                                <p:cTn id="63" presetID="10" presetClass="entr" presetSubtype="0" fill="hold" nodeType="withEffect">
                                  <p:stCondLst>
                                    <p:cond delay="0"/>
                                  </p:stCondLst>
                                  <p:childTnLst>
                                    <p:set>
                                      <p:cBhvr>
                                        <p:cTn id="64" dur="1" fill="hold">
                                          <p:stCondLst>
                                            <p:cond delay="0"/>
                                          </p:stCondLst>
                                        </p:cTn>
                                        <p:tgtEl>
                                          <p:spTgt spid="2678"/>
                                        </p:tgtEl>
                                        <p:attrNameLst>
                                          <p:attrName>style.visibility</p:attrName>
                                        </p:attrNameLst>
                                      </p:cBhvr>
                                      <p:to>
                                        <p:strVal val="visible"/>
                                      </p:to>
                                    </p:set>
                                    <p:animEffect transition="in" filter="fade">
                                      <p:cBhvr>
                                        <p:cTn id="65" dur="1000"/>
                                        <p:tgtEl>
                                          <p:spTgt spid="2678"/>
                                        </p:tgtEl>
                                      </p:cBhvr>
                                    </p:animEffect>
                                  </p:childTnLst>
                                </p:cTn>
                              </p:par>
                              <p:par>
                                <p:cTn id="66" presetID="10" presetClass="entr" presetSubtype="0" fill="hold" nodeType="withEffect">
                                  <p:stCondLst>
                                    <p:cond delay="0"/>
                                  </p:stCondLst>
                                  <p:childTnLst>
                                    <p:set>
                                      <p:cBhvr>
                                        <p:cTn id="67" dur="1" fill="hold">
                                          <p:stCondLst>
                                            <p:cond delay="0"/>
                                          </p:stCondLst>
                                        </p:cTn>
                                        <p:tgtEl>
                                          <p:spTgt spid="2679"/>
                                        </p:tgtEl>
                                        <p:attrNameLst>
                                          <p:attrName>style.visibility</p:attrName>
                                        </p:attrNameLst>
                                      </p:cBhvr>
                                      <p:to>
                                        <p:strVal val="visible"/>
                                      </p:to>
                                    </p:set>
                                    <p:animEffect transition="in" filter="fade">
                                      <p:cBhvr>
                                        <p:cTn id="68" dur="1000"/>
                                        <p:tgtEl>
                                          <p:spTgt spid="2679"/>
                                        </p:tgtEl>
                                      </p:cBhvr>
                                    </p:animEffect>
                                  </p:childTnLst>
                                </p:cTn>
                              </p:par>
                              <p:par>
                                <p:cTn id="69" presetID="10" presetClass="entr" presetSubtype="0" fill="hold" nodeType="withEffect">
                                  <p:stCondLst>
                                    <p:cond delay="0"/>
                                  </p:stCondLst>
                                  <p:childTnLst>
                                    <p:set>
                                      <p:cBhvr>
                                        <p:cTn id="70" dur="1" fill="hold">
                                          <p:stCondLst>
                                            <p:cond delay="0"/>
                                          </p:stCondLst>
                                        </p:cTn>
                                        <p:tgtEl>
                                          <p:spTgt spid="2680"/>
                                        </p:tgtEl>
                                        <p:attrNameLst>
                                          <p:attrName>style.visibility</p:attrName>
                                        </p:attrNameLst>
                                      </p:cBhvr>
                                      <p:to>
                                        <p:strVal val="visible"/>
                                      </p:to>
                                    </p:set>
                                    <p:animEffect transition="in" filter="fade">
                                      <p:cBhvr>
                                        <p:cTn id="71" dur="1000"/>
                                        <p:tgtEl>
                                          <p:spTgt spid="2680"/>
                                        </p:tgtEl>
                                      </p:cBhvr>
                                    </p:animEffect>
                                  </p:childTnLst>
                                </p:cTn>
                              </p:par>
                              <p:par>
                                <p:cTn id="72" presetID="10" presetClass="entr" presetSubtype="0" fill="hold" nodeType="withEffect">
                                  <p:stCondLst>
                                    <p:cond delay="0"/>
                                  </p:stCondLst>
                                  <p:childTnLst>
                                    <p:set>
                                      <p:cBhvr>
                                        <p:cTn id="73" dur="1" fill="hold">
                                          <p:stCondLst>
                                            <p:cond delay="0"/>
                                          </p:stCondLst>
                                        </p:cTn>
                                        <p:tgtEl>
                                          <p:spTgt spid="2681"/>
                                        </p:tgtEl>
                                        <p:attrNameLst>
                                          <p:attrName>style.visibility</p:attrName>
                                        </p:attrNameLst>
                                      </p:cBhvr>
                                      <p:to>
                                        <p:strVal val="visible"/>
                                      </p:to>
                                    </p:set>
                                    <p:animEffect transition="in" filter="fade">
                                      <p:cBhvr>
                                        <p:cTn id="74" dur="1000"/>
                                        <p:tgtEl>
                                          <p:spTgt spid="2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6" name="Google Shape;3236;p79"/>
          <p:cNvSpPr/>
          <p:nvPr/>
        </p:nvSpPr>
        <p:spPr>
          <a:xfrm rot="-5400000">
            <a:off x="6792529" y="4687467"/>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237" name="Google Shape;3237;p79"/>
          <p:cNvSpPr txBox="1">
            <a:spLocks noGrp="1"/>
          </p:cNvSpPr>
          <p:nvPr>
            <p:ph type="title"/>
          </p:nvPr>
        </p:nvSpPr>
        <p:spPr>
          <a:xfrm>
            <a:off x="2359548" y="487724"/>
            <a:ext cx="10284000" cy="560800"/>
          </a:xfrm>
          <a:prstGeom prst="rect">
            <a:avLst/>
          </a:prstGeom>
        </p:spPr>
        <p:txBody>
          <a:bodyPr spcFirstLastPara="1" vert="horz" wrap="square" lIns="121900" tIns="0" rIns="121900" bIns="121900" rtlCol="0" anchor="t" anchorCtr="0">
            <a:noAutofit/>
          </a:bodyPr>
          <a:lstStyle/>
          <a:p>
            <a:r>
              <a:rPr lang="en" dirty="0">
                <a:solidFill>
                  <a:schemeClr val="tx2"/>
                </a:solidFill>
              </a:rPr>
              <a:t>Modélisation</a:t>
            </a:r>
            <a:r>
              <a:rPr lang="en" dirty="0"/>
              <a:t> des </a:t>
            </a:r>
            <a:r>
              <a:rPr lang="en" dirty="0">
                <a:solidFill>
                  <a:schemeClr val="tx2"/>
                </a:solidFill>
              </a:rPr>
              <a:t>données</a:t>
            </a:r>
            <a:endParaRPr dirty="0">
              <a:solidFill>
                <a:schemeClr val="tx2"/>
              </a:solidFill>
            </a:endParaRPr>
          </a:p>
        </p:txBody>
      </p:sp>
      <p:sp>
        <p:nvSpPr>
          <p:cNvPr id="3240" name="Google Shape;3240;p79"/>
          <p:cNvSpPr txBox="1">
            <a:spLocks noGrp="1"/>
          </p:cNvSpPr>
          <p:nvPr>
            <p:ph type="subTitle" idx="7"/>
          </p:nvPr>
        </p:nvSpPr>
        <p:spPr>
          <a:xfrm>
            <a:off x="445697" y="4113520"/>
            <a:ext cx="2570800"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fr-FR" sz="1867" dirty="0"/>
              <a:t>Le modèle étoile utilisé</a:t>
            </a:r>
            <a:endParaRPr sz="1867" dirty="0"/>
          </a:p>
        </p:txBody>
      </p:sp>
      <p:sp>
        <p:nvSpPr>
          <p:cNvPr id="3242" name="Google Shape;3242;p79"/>
          <p:cNvSpPr/>
          <p:nvPr/>
        </p:nvSpPr>
        <p:spPr>
          <a:xfrm>
            <a:off x="1429062" y="2716356"/>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1592795" y="2878857"/>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sp>
        <p:nvSpPr>
          <p:cNvPr id="3288" name="Google Shape;3288;p79"/>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289" name="Google Shape;3289;p79"/>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290" name="Google Shape;3290;p79">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291" name="Google Shape;3291;p79">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92" name="Google Shape;3292;p79">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3" name="Image 2">
            <a:extLst>
              <a:ext uri="{FF2B5EF4-FFF2-40B4-BE49-F238E27FC236}">
                <a16:creationId xmlns:a16="http://schemas.microsoft.com/office/drawing/2014/main" id="{B0BB3F3D-CAE7-E9FB-A9CE-BDB3A6AF8FF9}"/>
              </a:ext>
            </a:extLst>
          </p:cNvPr>
          <p:cNvPicPr>
            <a:picLocks noChangeAspect="1"/>
          </p:cNvPicPr>
          <p:nvPr/>
        </p:nvPicPr>
        <p:blipFill>
          <a:blip r:embed="rId4"/>
          <a:stretch>
            <a:fillRect/>
          </a:stretch>
        </p:blipFill>
        <p:spPr>
          <a:xfrm>
            <a:off x="2959011" y="1321088"/>
            <a:ext cx="6273977" cy="5227407"/>
          </a:xfrm>
          <a:prstGeom prst="rect">
            <a:avLst/>
          </a:prstGeom>
        </p:spPr>
      </p:pic>
    </p:spTree>
    <p:extLst>
      <p:ext uri="{BB962C8B-B14F-4D97-AF65-F5344CB8AC3E}">
        <p14:creationId xmlns:p14="http://schemas.microsoft.com/office/powerpoint/2010/main" val="215222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40"/>
                                        </p:tgtEl>
                                        <p:attrNameLst>
                                          <p:attrName>style.visibility</p:attrName>
                                        </p:attrNameLst>
                                      </p:cBhvr>
                                      <p:to>
                                        <p:strVal val="visible"/>
                                      </p:to>
                                    </p:set>
                                    <p:animEffect transition="in" filter="fade">
                                      <p:cBhvr>
                                        <p:cTn id="15" dur="1000"/>
                                        <p:tgtEl>
                                          <p:spTgt spid="3240"/>
                                        </p:tgtEl>
                                      </p:cBhvr>
                                    </p:animEffect>
                                  </p:childTnLst>
                                </p:cTn>
                              </p:par>
                              <p:par>
                                <p:cTn id="16" presetID="10" presetClass="entr" presetSubtype="0" fill="hold" nodeType="withEffect">
                                  <p:stCondLst>
                                    <p:cond delay="0"/>
                                  </p:stCondLst>
                                  <p:childTnLst>
                                    <p:set>
                                      <p:cBhvr>
                                        <p:cTn id="17" dur="1" fill="hold">
                                          <p:stCondLst>
                                            <p:cond delay="0"/>
                                          </p:stCondLst>
                                        </p:cTn>
                                        <p:tgtEl>
                                          <p:spTgt spid="3263"/>
                                        </p:tgtEl>
                                        <p:attrNameLst>
                                          <p:attrName>style.visibility</p:attrName>
                                        </p:attrNameLst>
                                      </p:cBhvr>
                                      <p:to>
                                        <p:strVal val="visible"/>
                                      </p:to>
                                    </p:set>
                                    <p:animEffect transition="in" filter="fade">
                                      <p:cBhvr>
                                        <p:cTn id="18" dur="1000"/>
                                        <p:tgtEl>
                                          <p:spTgt spid="3263"/>
                                        </p:tgtEl>
                                      </p:cBhvr>
                                    </p:animEffect>
                                  </p:childTnLst>
                                </p:cTn>
                              </p:par>
                              <p:par>
                                <p:cTn id="19" presetID="23" presetClass="entr" presetSubtype="16" fill="hold" nodeType="withEffect">
                                  <p:stCondLst>
                                    <p:cond delay="0"/>
                                  </p:stCondLst>
                                  <p:childTnLst>
                                    <p:set>
                                      <p:cBhvr>
                                        <p:cTn id="20" dur="1" fill="hold">
                                          <p:stCondLst>
                                            <p:cond delay="0"/>
                                          </p:stCondLst>
                                        </p:cTn>
                                        <p:tgtEl>
                                          <p:spTgt spid="3242"/>
                                        </p:tgtEl>
                                        <p:attrNameLst>
                                          <p:attrName>style.visibility</p:attrName>
                                        </p:attrNameLst>
                                      </p:cBhvr>
                                      <p:to>
                                        <p:strVal val="visible"/>
                                      </p:to>
                                    </p:set>
                                    <p:anim calcmode="lin" valueType="num">
                                      <p:cBhvr additive="base">
                                        <p:cTn id="21" dur="1000"/>
                                        <p:tgtEl>
                                          <p:spTgt spid="3242"/>
                                        </p:tgtEl>
                                        <p:attrNameLst>
                                          <p:attrName>ppt_w</p:attrName>
                                        </p:attrNameLst>
                                      </p:cBhvr>
                                      <p:tavLst>
                                        <p:tav tm="0">
                                          <p:val>
                                            <p:strVal val="0"/>
                                          </p:val>
                                        </p:tav>
                                        <p:tav tm="100000">
                                          <p:val>
                                            <p:strVal val="#ppt_w"/>
                                          </p:val>
                                        </p:tav>
                                      </p:tavLst>
                                    </p:anim>
                                    <p:anim calcmode="lin" valueType="num">
                                      <p:cBhvr additive="base">
                                        <p:cTn id="22" dur="1000"/>
                                        <p:tgtEl>
                                          <p:spTgt spid="3242"/>
                                        </p:tgtEl>
                                        <p:attrNameLst>
                                          <p:attrName>ppt_h</p:attrName>
                                        </p:attrNameLst>
                                      </p:cBhvr>
                                      <p:tavLst>
                                        <p:tav tm="0">
                                          <p:val>
                                            <p:strVal val="0"/>
                                          </p:val>
                                        </p:tav>
                                        <p:tav tm="100000">
                                          <p:val>
                                            <p:strVal val="#ppt_h"/>
                                          </p:val>
                                        </p:tav>
                                      </p:tavLst>
                                    </p:anim>
                                  </p:childTnLst>
                                </p:cTn>
                              </p:par>
                              <p:par>
                                <p:cTn id="23" presetID="2" presetClass="entr" presetSubtype="1" fill="hold" nodeType="withEffect">
                                  <p:stCondLst>
                                    <p:cond delay="0"/>
                                  </p:stCondLst>
                                  <p:childTnLst>
                                    <p:set>
                                      <p:cBhvr>
                                        <p:cTn id="24" dur="1" fill="hold">
                                          <p:stCondLst>
                                            <p:cond delay="0"/>
                                          </p:stCondLst>
                                        </p:cTn>
                                        <p:tgtEl>
                                          <p:spTgt spid="3287"/>
                                        </p:tgtEl>
                                        <p:attrNameLst>
                                          <p:attrName>style.visibility</p:attrName>
                                        </p:attrNameLst>
                                      </p:cBhvr>
                                      <p:to>
                                        <p:strVal val="visible"/>
                                      </p:to>
                                    </p:set>
                                    <p:anim calcmode="lin" valueType="num">
                                      <p:cBhvr additive="base">
                                        <p:cTn id="25" dur="1000"/>
                                        <p:tgtEl>
                                          <p:spTgt spid="328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3288"/>
                                        </p:tgtEl>
                                        <p:attrNameLst>
                                          <p:attrName>style.visibility</p:attrName>
                                        </p:attrNameLst>
                                      </p:cBhvr>
                                      <p:to>
                                        <p:strVal val="visible"/>
                                      </p:to>
                                    </p:set>
                                    <p:animEffect transition="in" filter="fade">
                                      <p:cBhvr>
                                        <p:cTn id="28" dur="1000"/>
                                        <p:tgtEl>
                                          <p:spTgt spid="3288"/>
                                        </p:tgtEl>
                                      </p:cBhvr>
                                    </p:animEffect>
                                  </p:childTnLst>
                                </p:cTn>
                              </p:par>
                              <p:par>
                                <p:cTn id="29" presetID="10" presetClass="entr" presetSubtype="0" fill="hold" nodeType="withEffect">
                                  <p:stCondLst>
                                    <p:cond delay="0"/>
                                  </p:stCondLst>
                                  <p:childTnLst>
                                    <p:set>
                                      <p:cBhvr>
                                        <p:cTn id="30" dur="1" fill="hold">
                                          <p:stCondLst>
                                            <p:cond delay="0"/>
                                          </p:stCondLst>
                                        </p:cTn>
                                        <p:tgtEl>
                                          <p:spTgt spid="3289"/>
                                        </p:tgtEl>
                                        <p:attrNameLst>
                                          <p:attrName>style.visibility</p:attrName>
                                        </p:attrNameLst>
                                      </p:cBhvr>
                                      <p:to>
                                        <p:strVal val="visible"/>
                                      </p:to>
                                    </p:set>
                                    <p:animEffect transition="in" filter="fade">
                                      <p:cBhvr>
                                        <p:cTn id="31" dur="1000"/>
                                        <p:tgtEl>
                                          <p:spTgt spid="3289"/>
                                        </p:tgtEl>
                                      </p:cBhvr>
                                    </p:animEffect>
                                  </p:childTnLst>
                                </p:cTn>
                              </p:par>
                              <p:par>
                                <p:cTn id="32" presetID="10" presetClass="entr" presetSubtype="0" fill="hold" nodeType="withEffect">
                                  <p:stCondLst>
                                    <p:cond delay="0"/>
                                  </p:stCondLst>
                                  <p:childTnLst>
                                    <p:set>
                                      <p:cBhvr>
                                        <p:cTn id="33" dur="1" fill="hold">
                                          <p:stCondLst>
                                            <p:cond delay="0"/>
                                          </p:stCondLst>
                                        </p:cTn>
                                        <p:tgtEl>
                                          <p:spTgt spid="3290"/>
                                        </p:tgtEl>
                                        <p:attrNameLst>
                                          <p:attrName>style.visibility</p:attrName>
                                        </p:attrNameLst>
                                      </p:cBhvr>
                                      <p:to>
                                        <p:strVal val="visible"/>
                                      </p:to>
                                    </p:set>
                                    <p:animEffect transition="in" filter="fade">
                                      <p:cBhvr>
                                        <p:cTn id="34" dur="1000"/>
                                        <p:tgtEl>
                                          <p:spTgt spid="3290"/>
                                        </p:tgtEl>
                                      </p:cBhvr>
                                    </p:animEffect>
                                  </p:childTnLst>
                                </p:cTn>
                              </p:par>
                              <p:par>
                                <p:cTn id="35" presetID="10" presetClass="entr" presetSubtype="0" fill="hold" nodeType="withEffect">
                                  <p:stCondLst>
                                    <p:cond delay="0"/>
                                  </p:stCondLst>
                                  <p:childTnLst>
                                    <p:set>
                                      <p:cBhvr>
                                        <p:cTn id="36" dur="1" fill="hold">
                                          <p:stCondLst>
                                            <p:cond delay="0"/>
                                          </p:stCondLst>
                                        </p:cTn>
                                        <p:tgtEl>
                                          <p:spTgt spid="3291"/>
                                        </p:tgtEl>
                                        <p:attrNameLst>
                                          <p:attrName>style.visibility</p:attrName>
                                        </p:attrNameLst>
                                      </p:cBhvr>
                                      <p:to>
                                        <p:strVal val="visible"/>
                                      </p:to>
                                    </p:set>
                                    <p:animEffect transition="in" filter="fade">
                                      <p:cBhvr>
                                        <p:cTn id="37" dur="1000"/>
                                        <p:tgtEl>
                                          <p:spTgt spid="3291"/>
                                        </p:tgtEl>
                                      </p:cBhvr>
                                    </p:animEffect>
                                  </p:childTnLst>
                                </p:cTn>
                              </p:par>
                              <p:par>
                                <p:cTn id="38" presetID="10" presetClass="entr" presetSubtype="0" fill="hold" nodeType="withEffect">
                                  <p:stCondLst>
                                    <p:cond delay="0"/>
                                  </p:stCondLst>
                                  <p:childTnLst>
                                    <p:set>
                                      <p:cBhvr>
                                        <p:cTn id="39" dur="1" fill="hold">
                                          <p:stCondLst>
                                            <p:cond delay="0"/>
                                          </p:stCondLst>
                                        </p:cTn>
                                        <p:tgtEl>
                                          <p:spTgt spid="3292"/>
                                        </p:tgtEl>
                                        <p:attrNameLst>
                                          <p:attrName>style.visibility</p:attrName>
                                        </p:attrNameLst>
                                      </p:cBhvr>
                                      <p:to>
                                        <p:strVal val="visible"/>
                                      </p:to>
                                    </p:set>
                                    <p:animEffect transition="in" filter="fade">
                                      <p:cBhvr>
                                        <p:cTn id="40"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7" name="Google Shape;3237;p79"/>
          <p:cNvSpPr txBox="1">
            <a:spLocks noGrp="1"/>
          </p:cNvSpPr>
          <p:nvPr>
            <p:ph type="title"/>
          </p:nvPr>
        </p:nvSpPr>
        <p:spPr>
          <a:xfrm>
            <a:off x="1049691" y="1000369"/>
            <a:ext cx="10284000" cy="560800"/>
          </a:xfrm>
          <a:prstGeom prst="rect">
            <a:avLst/>
          </a:prstGeom>
        </p:spPr>
        <p:txBody>
          <a:bodyPr spcFirstLastPara="1" vert="horz" wrap="square" lIns="121900" tIns="0" rIns="121900" bIns="121900" rtlCol="0" anchor="t" anchorCtr="0">
            <a:noAutofit/>
          </a:bodyPr>
          <a:lstStyle/>
          <a:p>
            <a:r>
              <a:rPr lang="en" dirty="0">
                <a:solidFill>
                  <a:schemeClr val="tx2"/>
                </a:solidFill>
              </a:rPr>
              <a:t>Mesures</a:t>
            </a:r>
            <a:r>
              <a:rPr lang="en" dirty="0"/>
              <a:t> </a:t>
            </a:r>
            <a:r>
              <a:rPr lang="en" dirty="0">
                <a:solidFill>
                  <a:srgbClr val="FFFF00"/>
                </a:solidFill>
              </a:rPr>
              <a:t>DAX</a:t>
            </a:r>
            <a:r>
              <a:rPr lang="en" dirty="0"/>
              <a:t> pour </a:t>
            </a:r>
            <a:r>
              <a:rPr lang="en" dirty="0">
                <a:solidFill>
                  <a:schemeClr val="tx2"/>
                </a:solidFill>
              </a:rPr>
              <a:t>l’analyse</a:t>
            </a:r>
            <a:r>
              <a:rPr lang="en" dirty="0"/>
              <a:t> de la </a:t>
            </a:r>
            <a:r>
              <a:rPr lang="en" dirty="0">
                <a:solidFill>
                  <a:schemeClr val="tx2"/>
                </a:solidFill>
              </a:rPr>
              <a:t>DATA</a:t>
            </a:r>
            <a:endParaRPr dirty="0">
              <a:solidFill>
                <a:schemeClr val="tx2"/>
              </a:solidFill>
            </a:endParaRPr>
          </a:p>
        </p:txBody>
      </p:sp>
      <p:sp>
        <p:nvSpPr>
          <p:cNvPr id="3240" name="Google Shape;3240;p79"/>
          <p:cNvSpPr txBox="1">
            <a:spLocks noGrp="1"/>
          </p:cNvSpPr>
          <p:nvPr>
            <p:ph type="subTitle" idx="7"/>
          </p:nvPr>
        </p:nvSpPr>
        <p:spPr>
          <a:xfrm>
            <a:off x="728330" y="4087317"/>
            <a:ext cx="2924247"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en" dirty="0">
                <a:solidFill>
                  <a:srgbClr val="FFFF00"/>
                </a:solidFill>
              </a:rPr>
              <a:t>COUNTROWS</a:t>
            </a:r>
            <a:endParaRPr dirty="0">
              <a:solidFill>
                <a:srgbClr val="FFFF00"/>
              </a:solidFill>
            </a:endParaRPr>
          </a:p>
        </p:txBody>
      </p:sp>
      <p:sp>
        <p:nvSpPr>
          <p:cNvPr id="3241" name="Google Shape;3241;p79"/>
          <p:cNvSpPr txBox="1">
            <a:spLocks noGrp="1"/>
          </p:cNvSpPr>
          <p:nvPr>
            <p:ph type="subTitle" idx="8"/>
          </p:nvPr>
        </p:nvSpPr>
        <p:spPr>
          <a:xfrm>
            <a:off x="3618113" y="4377167"/>
            <a:ext cx="6352673" cy="1016400"/>
          </a:xfrm>
          <a:prstGeom prst="rect">
            <a:avLst/>
          </a:prstGeom>
        </p:spPr>
        <p:txBody>
          <a:bodyPr spcFirstLastPara="1" vert="horz" wrap="square" lIns="121900" tIns="121900" rIns="121900" bIns="121900" rtlCol="0" anchor="t" anchorCtr="0">
            <a:noAutofit/>
          </a:bodyPr>
          <a:lstStyle/>
          <a:p>
            <a:pPr marL="0" indent="0"/>
            <a:r>
              <a:rPr lang="en" dirty="0"/>
              <a:t>Cette mesure qui permet de calculer le nombre de projets en retard avec un filtre et une expression conditionnelle. </a:t>
            </a:r>
            <a:endParaRPr dirty="0"/>
          </a:p>
        </p:txBody>
      </p:sp>
      <p:sp>
        <p:nvSpPr>
          <p:cNvPr id="3242" name="Google Shape;3242;p79"/>
          <p:cNvSpPr/>
          <p:nvPr/>
        </p:nvSpPr>
        <p:spPr>
          <a:xfrm>
            <a:off x="1832413" y="288136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1996146" y="3071364"/>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pic>
        <p:nvPicPr>
          <p:cNvPr id="15" name="Image 14">
            <a:extLst>
              <a:ext uri="{FF2B5EF4-FFF2-40B4-BE49-F238E27FC236}">
                <a16:creationId xmlns:a16="http://schemas.microsoft.com/office/drawing/2014/main" id="{DAAA1EA4-FE32-B734-EEF8-E26DF5594283}"/>
              </a:ext>
            </a:extLst>
          </p:cNvPr>
          <p:cNvPicPr>
            <a:picLocks noChangeAspect="1"/>
          </p:cNvPicPr>
          <p:nvPr/>
        </p:nvPicPr>
        <p:blipFill>
          <a:blip r:embed="rId4"/>
          <a:stretch>
            <a:fillRect/>
          </a:stretch>
        </p:blipFill>
        <p:spPr>
          <a:xfrm>
            <a:off x="4174478" y="2799669"/>
            <a:ext cx="5239945" cy="1258412"/>
          </a:xfrm>
          <a:prstGeom prst="rect">
            <a:avLst/>
          </a:prstGeom>
        </p:spPr>
      </p:pic>
    </p:spTree>
    <p:extLst>
      <p:ext uri="{BB962C8B-B14F-4D97-AF65-F5344CB8AC3E}">
        <p14:creationId xmlns:p14="http://schemas.microsoft.com/office/powerpoint/2010/main" val="321172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240"/>
                                        </p:tgtEl>
                                        <p:attrNameLst>
                                          <p:attrName>style.visibility</p:attrName>
                                        </p:attrNameLst>
                                      </p:cBhvr>
                                      <p:to>
                                        <p:strVal val="visible"/>
                                      </p:to>
                                    </p:set>
                                    <p:animEffect transition="in" filter="fade">
                                      <p:cBhvr>
                                        <p:cTn id="13" dur="1000"/>
                                        <p:tgtEl>
                                          <p:spTgt spid="3240"/>
                                        </p:tgtEl>
                                      </p:cBhvr>
                                    </p:animEffect>
                                  </p:childTnLst>
                                </p:cTn>
                              </p:par>
                              <p:par>
                                <p:cTn id="14" presetID="10" presetClass="entr" presetSubtype="0" fill="hold" nodeType="withEffect">
                                  <p:stCondLst>
                                    <p:cond delay="0"/>
                                  </p:stCondLst>
                                  <p:childTnLst>
                                    <p:set>
                                      <p:cBhvr>
                                        <p:cTn id="15" dur="1" fill="hold">
                                          <p:stCondLst>
                                            <p:cond delay="0"/>
                                          </p:stCondLst>
                                        </p:cTn>
                                        <p:tgtEl>
                                          <p:spTgt spid="3241"/>
                                        </p:tgtEl>
                                        <p:attrNameLst>
                                          <p:attrName>style.visibility</p:attrName>
                                        </p:attrNameLst>
                                      </p:cBhvr>
                                      <p:to>
                                        <p:strVal val="visible"/>
                                      </p:to>
                                    </p:set>
                                    <p:animEffect transition="in" filter="fade">
                                      <p:cBhvr>
                                        <p:cTn id="16" dur="1000"/>
                                        <p:tgtEl>
                                          <p:spTgt spid="3241"/>
                                        </p:tgtEl>
                                      </p:cBhvr>
                                    </p:animEffect>
                                  </p:childTnLst>
                                </p:cTn>
                              </p:par>
                              <p:par>
                                <p:cTn id="17" presetID="10" presetClass="entr" presetSubtype="0" fill="hold" nodeType="withEffect">
                                  <p:stCondLst>
                                    <p:cond delay="0"/>
                                  </p:stCondLst>
                                  <p:childTnLst>
                                    <p:set>
                                      <p:cBhvr>
                                        <p:cTn id="18" dur="1" fill="hold">
                                          <p:stCondLst>
                                            <p:cond delay="0"/>
                                          </p:stCondLst>
                                        </p:cTn>
                                        <p:tgtEl>
                                          <p:spTgt spid="3263"/>
                                        </p:tgtEl>
                                        <p:attrNameLst>
                                          <p:attrName>style.visibility</p:attrName>
                                        </p:attrNameLst>
                                      </p:cBhvr>
                                      <p:to>
                                        <p:strVal val="visible"/>
                                      </p:to>
                                    </p:set>
                                    <p:animEffect transition="in" filter="fade">
                                      <p:cBhvr>
                                        <p:cTn id="19" dur="1000"/>
                                        <p:tgtEl>
                                          <p:spTgt spid="3263"/>
                                        </p:tgtEl>
                                      </p:cBhvr>
                                    </p:animEffect>
                                  </p:childTnLst>
                                </p:cTn>
                              </p:par>
                              <p:par>
                                <p:cTn id="20" presetID="23" presetClass="entr" presetSubtype="16" fill="hold" nodeType="withEffect">
                                  <p:stCondLst>
                                    <p:cond delay="0"/>
                                  </p:stCondLst>
                                  <p:childTnLst>
                                    <p:set>
                                      <p:cBhvr>
                                        <p:cTn id="21" dur="1" fill="hold">
                                          <p:stCondLst>
                                            <p:cond delay="0"/>
                                          </p:stCondLst>
                                        </p:cTn>
                                        <p:tgtEl>
                                          <p:spTgt spid="3242"/>
                                        </p:tgtEl>
                                        <p:attrNameLst>
                                          <p:attrName>style.visibility</p:attrName>
                                        </p:attrNameLst>
                                      </p:cBhvr>
                                      <p:to>
                                        <p:strVal val="visible"/>
                                      </p:to>
                                    </p:set>
                                    <p:anim calcmode="lin" valueType="num">
                                      <p:cBhvr additive="base">
                                        <p:cTn id="22" dur="1000"/>
                                        <p:tgtEl>
                                          <p:spTgt spid="3242"/>
                                        </p:tgtEl>
                                        <p:attrNameLst>
                                          <p:attrName>ppt_w</p:attrName>
                                        </p:attrNameLst>
                                      </p:cBhvr>
                                      <p:tavLst>
                                        <p:tav tm="0">
                                          <p:val>
                                            <p:strVal val="0"/>
                                          </p:val>
                                        </p:tav>
                                        <p:tav tm="100000">
                                          <p:val>
                                            <p:strVal val="#ppt_w"/>
                                          </p:val>
                                        </p:tav>
                                      </p:tavLst>
                                    </p:anim>
                                    <p:anim calcmode="lin" valueType="num">
                                      <p:cBhvr additive="base">
                                        <p:cTn id="23" dur="1000"/>
                                        <p:tgtEl>
                                          <p:spTgt spid="3242"/>
                                        </p:tgtEl>
                                        <p:attrNameLst>
                                          <p:attrName>ppt_h</p:attrName>
                                        </p:attrNameLst>
                                      </p:cBhvr>
                                      <p:tavLst>
                                        <p:tav tm="0">
                                          <p:val>
                                            <p:strVal val="0"/>
                                          </p:val>
                                        </p:tav>
                                        <p:tav tm="100000">
                                          <p:val>
                                            <p:strVal val="#ppt_h"/>
                                          </p:val>
                                        </p:tav>
                                      </p:tavLst>
                                    </p:anim>
                                  </p:childTnLst>
                                </p:cTn>
                              </p:par>
                              <p:par>
                                <p:cTn id="24" presetID="2" presetClass="entr" presetSubtype="1" fill="hold" nodeType="withEffect">
                                  <p:stCondLst>
                                    <p:cond delay="0"/>
                                  </p:stCondLst>
                                  <p:childTnLst>
                                    <p:set>
                                      <p:cBhvr>
                                        <p:cTn id="25" dur="1" fill="hold">
                                          <p:stCondLst>
                                            <p:cond delay="0"/>
                                          </p:stCondLst>
                                        </p:cTn>
                                        <p:tgtEl>
                                          <p:spTgt spid="3287"/>
                                        </p:tgtEl>
                                        <p:attrNameLst>
                                          <p:attrName>style.visibility</p:attrName>
                                        </p:attrNameLst>
                                      </p:cBhvr>
                                      <p:to>
                                        <p:strVal val="visible"/>
                                      </p:to>
                                    </p:set>
                                    <p:anim calcmode="lin" valueType="num">
                                      <p:cBhvr additive="base">
                                        <p:cTn id="26" dur="1000"/>
                                        <p:tgtEl>
                                          <p:spTgt spid="32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7" name="Google Shape;3237;p79"/>
          <p:cNvSpPr txBox="1">
            <a:spLocks noGrp="1"/>
          </p:cNvSpPr>
          <p:nvPr>
            <p:ph type="title"/>
          </p:nvPr>
        </p:nvSpPr>
        <p:spPr>
          <a:xfrm>
            <a:off x="1049691" y="1000369"/>
            <a:ext cx="10284000" cy="560800"/>
          </a:xfrm>
          <a:prstGeom prst="rect">
            <a:avLst/>
          </a:prstGeom>
        </p:spPr>
        <p:txBody>
          <a:bodyPr spcFirstLastPara="1" vert="horz" wrap="square" lIns="121900" tIns="0" rIns="121900" bIns="121900" rtlCol="0" anchor="t" anchorCtr="0">
            <a:noAutofit/>
          </a:bodyPr>
          <a:lstStyle/>
          <a:p>
            <a:r>
              <a:rPr lang="en" dirty="0">
                <a:solidFill>
                  <a:schemeClr val="tx2"/>
                </a:solidFill>
              </a:rPr>
              <a:t>Mesures</a:t>
            </a:r>
            <a:r>
              <a:rPr lang="en" dirty="0"/>
              <a:t> </a:t>
            </a:r>
            <a:r>
              <a:rPr lang="en" dirty="0">
                <a:solidFill>
                  <a:srgbClr val="FFFF00"/>
                </a:solidFill>
              </a:rPr>
              <a:t>DAX</a:t>
            </a:r>
            <a:r>
              <a:rPr lang="en" dirty="0"/>
              <a:t> pour </a:t>
            </a:r>
            <a:r>
              <a:rPr lang="en" dirty="0">
                <a:solidFill>
                  <a:schemeClr val="tx2"/>
                </a:solidFill>
              </a:rPr>
              <a:t>l’analyse</a:t>
            </a:r>
            <a:r>
              <a:rPr lang="en" dirty="0"/>
              <a:t> de la </a:t>
            </a:r>
            <a:r>
              <a:rPr lang="en" dirty="0">
                <a:solidFill>
                  <a:schemeClr val="tx2"/>
                </a:solidFill>
              </a:rPr>
              <a:t>DATA</a:t>
            </a:r>
            <a:endParaRPr dirty="0">
              <a:solidFill>
                <a:schemeClr val="tx2"/>
              </a:solidFill>
            </a:endParaRPr>
          </a:p>
        </p:txBody>
      </p:sp>
      <p:sp>
        <p:nvSpPr>
          <p:cNvPr id="3240" name="Google Shape;3240;p79"/>
          <p:cNvSpPr txBox="1">
            <a:spLocks noGrp="1"/>
          </p:cNvSpPr>
          <p:nvPr>
            <p:ph type="subTitle" idx="7"/>
          </p:nvPr>
        </p:nvSpPr>
        <p:spPr>
          <a:xfrm>
            <a:off x="728330" y="4087317"/>
            <a:ext cx="2924247"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en" dirty="0">
                <a:solidFill>
                  <a:srgbClr val="FFFF00"/>
                </a:solidFill>
              </a:rPr>
              <a:t>DIVIDE</a:t>
            </a:r>
            <a:endParaRPr dirty="0">
              <a:solidFill>
                <a:srgbClr val="FFFF00"/>
              </a:solidFill>
            </a:endParaRPr>
          </a:p>
        </p:txBody>
      </p:sp>
      <p:sp>
        <p:nvSpPr>
          <p:cNvPr id="3241" name="Google Shape;3241;p79"/>
          <p:cNvSpPr txBox="1">
            <a:spLocks noGrp="1"/>
          </p:cNvSpPr>
          <p:nvPr>
            <p:ph type="subTitle" idx="8"/>
          </p:nvPr>
        </p:nvSpPr>
        <p:spPr>
          <a:xfrm>
            <a:off x="3618113" y="4377167"/>
            <a:ext cx="6352673" cy="1016400"/>
          </a:xfrm>
          <a:prstGeom prst="rect">
            <a:avLst/>
          </a:prstGeom>
        </p:spPr>
        <p:txBody>
          <a:bodyPr spcFirstLastPara="1" vert="horz" wrap="square" lIns="121900" tIns="121900" rIns="121900" bIns="121900" rtlCol="0" anchor="t" anchorCtr="0">
            <a:noAutofit/>
          </a:bodyPr>
          <a:lstStyle/>
          <a:p>
            <a:pPr marL="0" indent="0"/>
            <a:r>
              <a:rPr lang="en" dirty="0"/>
              <a:t>Cette mesure qui permet de calculer % de progression des projets .</a:t>
            </a:r>
            <a:endParaRPr dirty="0"/>
          </a:p>
        </p:txBody>
      </p:sp>
      <p:sp>
        <p:nvSpPr>
          <p:cNvPr id="3242" name="Google Shape;3242;p79"/>
          <p:cNvSpPr/>
          <p:nvPr/>
        </p:nvSpPr>
        <p:spPr>
          <a:xfrm>
            <a:off x="1832413" y="288136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1996146" y="3071364"/>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pic>
        <p:nvPicPr>
          <p:cNvPr id="3" name="Image 2">
            <a:extLst>
              <a:ext uri="{FF2B5EF4-FFF2-40B4-BE49-F238E27FC236}">
                <a16:creationId xmlns:a16="http://schemas.microsoft.com/office/drawing/2014/main" id="{56C6411C-B1A2-883E-DE54-3130E1EA7799}"/>
              </a:ext>
            </a:extLst>
          </p:cNvPr>
          <p:cNvPicPr>
            <a:picLocks noChangeAspect="1"/>
          </p:cNvPicPr>
          <p:nvPr/>
        </p:nvPicPr>
        <p:blipFill>
          <a:blip r:embed="rId4"/>
          <a:stretch>
            <a:fillRect/>
          </a:stretch>
        </p:blipFill>
        <p:spPr>
          <a:xfrm>
            <a:off x="4203436" y="2698648"/>
            <a:ext cx="3785128" cy="1460704"/>
          </a:xfrm>
          <a:prstGeom prst="rect">
            <a:avLst/>
          </a:prstGeom>
        </p:spPr>
      </p:pic>
    </p:spTree>
    <p:extLst>
      <p:ext uri="{BB962C8B-B14F-4D97-AF65-F5344CB8AC3E}">
        <p14:creationId xmlns:p14="http://schemas.microsoft.com/office/powerpoint/2010/main" val="112164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240"/>
                                        </p:tgtEl>
                                        <p:attrNameLst>
                                          <p:attrName>style.visibility</p:attrName>
                                        </p:attrNameLst>
                                      </p:cBhvr>
                                      <p:to>
                                        <p:strVal val="visible"/>
                                      </p:to>
                                    </p:set>
                                    <p:animEffect transition="in" filter="fade">
                                      <p:cBhvr>
                                        <p:cTn id="13" dur="1000"/>
                                        <p:tgtEl>
                                          <p:spTgt spid="3240"/>
                                        </p:tgtEl>
                                      </p:cBhvr>
                                    </p:animEffect>
                                  </p:childTnLst>
                                </p:cTn>
                              </p:par>
                              <p:par>
                                <p:cTn id="14" presetID="10" presetClass="entr" presetSubtype="0" fill="hold" nodeType="withEffect">
                                  <p:stCondLst>
                                    <p:cond delay="0"/>
                                  </p:stCondLst>
                                  <p:childTnLst>
                                    <p:set>
                                      <p:cBhvr>
                                        <p:cTn id="15" dur="1" fill="hold">
                                          <p:stCondLst>
                                            <p:cond delay="0"/>
                                          </p:stCondLst>
                                        </p:cTn>
                                        <p:tgtEl>
                                          <p:spTgt spid="3241"/>
                                        </p:tgtEl>
                                        <p:attrNameLst>
                                          <p:attrName>style.visibility</p:attrName>
                                        </p:attrNameLst>
                                      </p:cBhvr>
                                      <p:to>
                                        <p:strVal val="visible"/>
                                      </p:to>
                                    </p:set>
                                    <p:animEffect transition="in" filter="fade">
                                      <p:cBhvr>
                                        <p:cTn id="16" dur="1000"/>
                                        <p:tgtEl>
                                          <p:spTgt spid="3241"/>
                                        </p:tgtEl>
                                      </p:cBhvr>
                                    </p:animEffect>
                                  </p:childTnLst>
                                </p:cTn>
                              </p:par>
                              <p:par>
                                <p:cTn id="17" presetID="10" presetClass="entr" presetSubtype="0" fill="hold" nodeType="withEffect">
                                  <p:stCondLst>
                                    <p:cond delay="0"/>
                                  </p:stCondLst>
                                  <p:childTnLst>
                                    <p:set>
                                      <p:cBhvr>
                                        <p:cTn id="18" dur="1" fill="hold">
                                          <p:stCondLst>
                                            <p:cond delay="0"/>
                                          </p:stCondLst>
                                        </p:cTn>
                                        <p:tgtEl>
                                          <p:spTgt spid="3263"/>
                                        </p:tgtEl>
                                        <p:attrNameLst>
                                          <p:attrName>style.visibility</p:attrName>
                                        </p:attrNameLst>
                                      </p:cBhvr>
                                      <p:to>
                                        <p:strVal val="visible"/>
                                      </p:to>
                                    </p:set>
                                    <p:animEffect transition="in" filter="fade">
                                      <p:cBhvr>
                                        <p:cTn id="19" dur="1000"/>
                                        <p:tgtEl>
                                          <p:spTgt spid="3263"/>
                                        </p:tgtEl>
                                      </p:cBhvr>
                                    </p:animEffect>
                                  </p:childTnLst>
                                </p:cTn>
                              </p:par>
                              <p:par>
                                <p:cTn id="20" presetID="23" presetClass="entr" presetSubtype="16" fill="hold" nodeType="withEffect">
                                  <p:stCondLst>
                                    <p:cond delay="0"/>
                                  </p:stCondLst>
                                  <p:childTnLst>
                                    <p:set>
                                      <p:cBhvr>
                                        <p:cTn id="21" dur="1" fill="hold">
                                          <p:stCondLst>
                                            <p:cond delay="0"/>
                                          </p:stCondLst>
                                        </p:cTn>
                                        <p:tgtEl>
                                          <p:spTgt spid="3242"/>
                                        </p:tgtEl>
                                        <p:attrNameLst>
                                          <p:attrName>style.visibility</p:attrName>
                                        </p:attrNameLst>
                                      </p:cBhvr>
                                      <p:to>
                                        <p:strVal val="visible"/>
                                      </p:to>
                                    </p:set>
                                    <p:anim calcmode="lin" valueType="num">
                                      <p:cBhvr additive="base">
                                        <p:cTn id="22" dur="1000"/>
                                        <p:tgtEl>
                                          <p:spTgt spid="3242"/>
                                        </p:tgtEl>
                                        <p:attrNameLst>
                                          <p:attrName>ppt_w</p:attrName>
                                        </p:attrNameLst>
                                      </p:cBhvr>
                                      <p:tavLst>
                                        <p:tav tm="0">
                                          <p:val>
                                            <p:strVal val="0"/>
                                          </p:val>
                                        </p:tav>
                                        <p:tav tm="100000">
                                          <p:val>
                                            <p:strVal val="#ppt_w"/>
                                          </p:val>
                                        </p:tav>
                                      </p:tavLst>
                                    </p:anim>
                                    <p:anim calcmode="lin" valueType="num">
                                      <p:cBhvr additive="base">
                                        <p:cTn id="23" dur="1000"/>
                                        <p:tgtEl>
                                          <p:spTgt spid="3242"/>
                                        </p:tgtEl>
                                        <p:attrNameLst>
                                          <p:attrName>ppt_h</p:attrName>
                                        </p:attrNameLst>
                                      </p:cBhvr>
                                      <p:tavLst>
                                        <p:tav tm="0">
                                          <p:val>
                                            <p:strVal val="0"/>
                                          </p:val>
                                        </p:tav>
                                        <p:tav tm="100000">
                                          <p:val>
                                            <p:strVal val="#ppt_h"/>
                                          </p:val>
                                        </p:tav>
                                      </p:tavLst>
                                    </p:anim>
                                  </p:childTnLst>
                                </p:cTn>
                              </p:par>
                              <p:par>
                                <p:cTn id="24" presetID="2" presetClass="entr" presetSubtype="1" fill="hold" nodeType="withEffect">
                                  <p:stCondLst>
                                    <p:cond delay="0"/>
                                  </p:stCondLst>
                                  <p:childTnLst>
                                    <p:set>
                                      <p:cBhvr>
                                        <p:cTn id="25" dur="1" fill="hold">
                                          <p:stCondLst>
                                            <p:cond delay="0"/>
                                          </p:stCondLst>
                                        </p:cTn>
                                        <p:tgtEl>
                                          <p:spTgt spid="3287"/>
                                        </p:tgtEl>
                                        <p:attrNameLst>
                                          <p:attrName>style.visibility</p:attrName>
                                        </p:attrNameLst>
                                      </p:cBhvr>
                                      <p:to>
                                        <p:strVal val="visible"/>
                                      </p:to>
                                    </p:set>
                                    <p:anim calcmode="lin" valueType="num">
                                      <p:cBhvr additive="base">
                                        <p:cTn id="26" dur="1000"/>
                                        <p:tgtEl>
                                          <p:spTgt spid="32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7" name="Google Shape;3237;p79"/>
          <p:cNvSpPr txBox="1">
            <a:spLocks noGrp="1"/>
          </p:cNvSpPr>
          <p:nvPr>
            <p:ph type="title"/>
          </p:nvPr>
        </p:nvSpPr>
        <p:spPr>
          <a:xfrm>
            <a:off x="1049691" y="1000369"/>
            <a:ext cx="10284000" cy="560800"/>
          </a:xfrm>
          <a:prstGeom prst="rect">
            <a:avLst/>
          </a:prstGeom>
        </p:spPr>
        <p:txBody>
          <a:bodyPr spcFirstLastPara="1" vert="horz" wrap="square" lIns="121900" tIns="0" rIns="121900" bIns="121900" rtlCol="0" anchor="t" anchorCtr="0">
            <a:noAutofit/>
          </a:bodyPr>
          <a:lstStyle/>
          <a:p>
            <a:r>
              <a:rPr lang="en" dirty="0">
                <a:solidFill>
                  <a:schemeClr val="tx2"/>
                </a:solidFill>
              </a:rPr>
              <a:t>Mesures</a:t>
            </a:r>
            <a:r>
              <a:rPr lang="en" dirty="0"/>
              <a:t> </a:t>
            </a:r>
            <a:r>
              <a:rPr lang="en" dirty="0">
                <a:solidFill>
                  <a:srgbClr val="FFFF00"/>
                </a:solidFill>
              </a:rPr>
              <a:t>DAX</a:t>
            </a:r>
            <a:r>
              <a:rPr lang="en" dirty="0"/>
              <a:t> pour </a:t>
            </a:r>
            <a:r>
              <a:rPr lang="en" dirty="0">
                <a:solidFill>
                  <a:schemeClr val="tx2"/>
                </a:solidFill>
              </a:rPr>
              <a:t>l’analyse</a:t>
            </a:r>
            <a:r>
              <a:rPr lang="en" dirty="0"/>
              <a:t> de la </a:t>
            </a:r>
            <a:r>
              <a:rPr lang="en" dirty="0">
                <a:solidFill>
                  <a:schemeClr val="tx2"/>
                </a:solidFill>
              </a:rPr>
              <a:t>DATA</a:t>
            </a:r>
            <a:endParaRPr dirty="0">
              <a:solidFill>
                <a:schemeClr val="tx2"/>
              </a:solidFill>
            </a:endParaRPr>
          </a:p>
        </p:txBody>
      </p:sp>
      <p:sp>
        <p:nvSpPr>
          <p:cNvPr id="3240" name="Google Shape;3240;p79"/>
          <p:cNvSpPr txBox="1">
            <a:spLocks noGrp="1"/>
          </p:cNvSpPr>
          <p:nvPr>
            <p:ph type="subTitle" idx="7"/>
          </p:nvPr>
        </p:nvSpPr>
        <p:spPr>
          <a:xfrm>
            <a:off x="4670113" y="2886445"/>
            <a:ext cx="2924247"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en" dirty="0">
                <a:solidFill>
                  <a:srgbClr val="FFFF00"/>
                </a:solidFill>
              </a:rPr>
              <a:t>IF(MAX)</a:t>
            </a:r>
            <a:endParaRPr dirty="0">
              <a:solidFill>
                <a:srgbClr val="FFFF00"/>
              </a:solidFill>
            </a:endParaRPr>
          </a:p>
        </p:txBody>
      </p:sp>
      <p:sp>
        <p:nvSpPr>
          <p:cNvPr id="3241" name="Google Shape;3241;p79"/>
          <p:cNvSpPr txBox="1">
            <a:spLocks noGrp="1"/>
          </p:cNvSpPr>
          <p:nvPr>
            <p:ph type="subTitle" idx="8"/>
          </p:nvPr>
        </p:nvSpPr>
        <p:spPr>
          <a:xfrm>
            <a:off x="2955898" y="4059809"/>
            <a:ext cx="6352673" cy="1016400"/>
          </a:xfrm>
          <a:prstGeom prst="rect">
            <a:avLst/>
          </a:prstGeom>
        </p:spPr>
        <p:txBody>
          <a:bodyPr spcFirstLastPara="1" vert="horz" wrap="square" lIns="121900" tIns="121900" rIns="121900" bIns="121900" rtlCol="0" anchor="t" anchorCtr="0">
            <a:noAutofit/>
          </a:bodyPr>
          <a:lstStyle/>
          <a:p>
            <a:pPr marL="0" indent="0"/>
            <a:r>
              <a:rPr lang="en" dirty="0"/>
              <a:t>Cette mesure qui permet de déterminer si oui ou non un ou plusieurs projets sont en retard.</a:t>
            </a:r>
            <a:endParaRPr dirty="0"/>
          </a:p>
        </p:txBody>
      </p:sp>
      <p:sp>
        <p:nvSpPr>
          <p:cNvPr id="3242" name="Google Shape;3242;p79"/>
          <p:cNvSpPr/>
          <p:nvPr/>
        </p:nvSpPr>
        <p:spPr>
          <a:xfrm>
            <a:off x="5785618" y="173864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5937929" y="1870492"/>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pic>
        <p:nvPicPr>
          <p:cNvPr id="3" name="Image 2">
            <a:extLst>
              <a:ext uri="{FF2B5EF4-FFF2-40B4-BE49-F238E27FC236}">
                <a16:creationId xmlns:a16="http://schemas.microsoft.com/office/drawing/2014/main" id="{C076781B-1145-043F-B04F-8A24E3D4FEA1}"/>
              </a:ext>
            </a:extLst>
          </p:cNvPr>
          <p:cNvPicPr>
            <a:picLocks noChangeAspect="1"/>
          </p:cNvPicPr>
          <p:nvPr/>
        </p:nvPicPr>
        <p:blipFill>
          <a:blip r:embed="rId4"/>
          <a:stretch>
            <a:fillRect/>
          </a:stretch>
        </p:blipFill>
        <p:spPr>
          <a:xfrm>
            <a:off x="1744432" y="3400867"/>
            <a:ext cx="9412013" cy="279439"/>
          </a:xfrm>
          <a:prstGeom prst="rect">
            <a:avLst/>
          </a:prstGeom>
        </p:spPr>
      </p:pic>
    </p:spTree>
    <p:extLst>
      <p:ext uri="{BB962C8B-B14F-4D97-AF65-F5344CB8AC3E}">
        <p14:creationId xmlns:p14="http://schemas.microsoft.com/office/powerpoint/2010/main" val="208582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240"/>
                                        </p:tgtEl>
                                        <p:attrNameLst>
                                          <p:attrName>style.visibility</p:attrName>
                                        </p:attrNameLst>
                                      </p:cBhvr>
                                      <p:to>
                                        <p:strVal val="visible"/>
                                      </p:to>
                                    </p:set>
                                    <p:animEffect transition="in" filter="fade">
                                      <p:cBhvr>
                                        <p:cTn id="13" dur="1000"/>
                                        <p:tgtEl>
                                          <p:spTgt spid="3240"/>
                                        </p:tgtEl>
                                      </p:cBhvr>
                                    </p:animEffect>
                                  </p:childTnLst>
                                </p:cTn>
                              </p:par>
                              <p:par>
                                <p:cTn id="14" presetID="10" presetClass="entr" presetSubtype="0" fill="hold" nodeType="withEffect">
                                  <p:stCondLst>
                                    <p:cond delay="0"/>
                                  </p:stCondLst>
                                  <p:childTnLst>
                                    <p:set>
                                      <p:cBhvr>
                                        <p:cTn id="15" dur="1" fill="hold">
                                          <p:stCondLst>
                                            <p:cond delay="0"/>
                                          </p:stCondLst>
                                        </p:cTn>
                                        <p:tgtEl>
                                          <p:spTgt spid="3241"/>
                                        </p:tgtEl>
                                        <p:attrNameLst>
                                          <p:attrName>style.visibility</p:attrName>
                                        </p:attrNameLst>
                                      </p:cBhvr>
                                      <p:to>
                                        <p:strVal val="visible"/>
                                      </p:to>
                                    </p:set>
                                    <p:animEffect transition="in" filter="fade">
                                      <p:cBhvr>
                                        <p:cTn id="16" dur="1000"/>
                                        <p:tgtEl>
                                          <p:spTgt spid="3241"/>
                                        </p:tgtEl>
                                      </p:cBhvr>
                                    </p:animEffect>
                                  </p:childTnLst>
                                </p:cTn>
                              </p:par>
                              <p:par>
                                <p:cTn id="17" presetID="10" presetClass="entr" presetSubtype="0" fill="hold" nodeType="withEffect">
                                  <p:stCondLst>
                                    <p:cond delay="0"/>
                                  </p:stCondLst>
                                  <p:childTnLst>
                                    <p:set>
                                      <p:cBhvr>
                                        <p:cTn id="18" dur="1" fill="hold">
                                          <p:stCondLst>
                                            <p:cond delay="0"/>
                                          </p:stCondLst>
                                        </p:cTn>
                                        <p:tgtEl>
                                          <p:spTgt spid="3263"/>
                                        </p:tgtEl>
                                        <p:attrNameLst>
                                          <p:attrName>style.visibility</p:attrName>
                                        </p:attrNameLst>
                                      </p:cBhvr>
                                      <p:to>
                                        <p:strVal val="visible"/>
                                      </p:to>
                                    </p:set>
                                    <p:animEffect transition="in" filter="fade">
                                      <p:cBhvr>
                                        <p:cTn id="19" dur="1000"/>
                                        <p:tgtEl>
                                          <p:spTgt spid="3263"/>
                                        </p:tgtEl>
                                      </p:cBhvr>
                                    </p:animEffect>
                                  </p:childTnLst>
                                </p:cTn>
                              </p:par>
                              <p:par>
                                <p:cTn id="20" presetID="23" presetClass="entr" presetSubtype="16" fill="hold" nodeType="withEffect">
                                  <p:stCondLst>
                                    <p:cond delay="0"/>
                                  </p:stCondLst>
                                  <p:childTnLst>
                                    <p:set>
                                      <p:cBhvr>
                                        <p:cTn id="21" dur="1" fill="hold">
                                          <p:stCondLst>
                                            <p:cond delay="0"/>
                                          </p:stCondLst>
                                        </p:cTn>
                                        <p:tgtEl>
                                          <p:spTgt spid="3242"/>
                                        </p:tgtEl>
                                        <p:attrNameLst>
                                          <p:attrName>style.visibility</p:attrName>
                                        </p:attrNameLst>
                                      </p:cBhvr>
                                      <p:to>
                                        <p:strVal val="visible"/>
                                      </p:to>
                                    </p:set>
                                    <p:anim calcmode="lin" valueType="num">
                                      <p:cBhvr additive="base">
                                        <p:cTn id="22" dur="1000"/>
                                        <p:tgtEl>
                                          <p:spTgt spid="3242"/>
                                        </p:tgtEl>
                                        <p:attrNameLst>
                                          <p:attrName>ppt_w</p:attrName>
                                        </p:attrNameLst>
                                      </p:cBhvr>
                                      <p:tavLst>
                                        <p:tav tm="0">
                                          <p:val>
                                            <p:strVal val="0"/>
                                          </p:val>
                                        </p:tav>
                                        <p:tav tm="100000">
                                          <p:val>
                                            <p:strVal val="#ppt_w"/>
                                          </p:val>
                                        </p:tav>
                                      </p:tavLst>
                                    </p:anim>
                                    <p:anim calcmode="lin" valueType="num">
                                      <p:cBhvr additive="base">
                                        <p:cTn id="23" dur="1000"/>
                                        <p:tgtEl>
                                          <p:spTgt spid="3242"/>
                                        </p:tgtEl>
                                        <p:attrNameLst>
                                          <p:attrName>ppt_h</p:attrName>
                                        </p:attrNameLst>
                                      </p:cBhvr>
                                      <p:tavLst>
                                        <p:tav tm="0">
                                          <p:val>
                                            <p:strVal val="0"/>
                                          </p:val>
                                        </p:tav>
                                        <p:tav tm="100000">
                                          <p:val>
                                            <p:strVal val="#ppt_h"/>
                                          </p:val>
                                        </p:tav>
                                      </p:tavLst>
                                    </p:anim>
                                  </p:childTnLst>
                                </p:cTn>
                              </p:par>
                              <p:par>
                                <p:cTn id="24" presetID="2" presetClass="entr" presetSubtype="1" fill="hold" nodeType="withEffect">
                                  <p:stCondLst>
                                    <p:cond delay="0"/>
                                  </p:stCondLst>
                                  <p:childTnLst>
                                    <p:set>
                                      <p:cBhvr>
                                        <p:cTn id="25" dur="1" fill="hold">
                                          <p:stCondLst>
                                            <p:cond delay="0"/>
                                          </p:stCondLst>
                                        </p:cTn>
                                        <p:tgtEl>
                                          <p:spTgt spid="3287"/>
                                        </p:tgtEl>
                                        <p:attrNameLst>
                                          <p:attrName>style.visibility</p:attrName>
                                        </p:attrNameLst>
                                      </p:cBhvr>
                                      <p:to>
                                        <p:strVal val="visible"/>
                                      </p:to>
                                    </p:set>
                                    <p:anim calcmode="lin" valueType="num">
                                      <p:cBhvr additive="base">
                                        <p:cTn id="26" dur="1000"/>
                                        <p:tgtEl>
                                          <p:spTgt spid="32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7" name="Google Shape;3237;p79"/>
          <p:cNvSpPr txBox="1">
            <a:spLocks noGrp="1"/>
          </p:cNvSpPr>
          <p:nvPr>
            <p:ph type="title"/>
          </p:nvPr>
        </p:nvSpPr>
        <p:spPr>
          <a:xfrm>
            <a:off x="1049691" y="1000369"/>
            <a:ext cx="10284000" cy="560800"/>
          </a:xfrm>
          <a:prstGeom prst="rect">
            <a:avLst/>
          </a:prstGeom>
        </p:spPr>
        <p:txBody>
          <a:bodyPr spcFirstLastPara="1" vert="horz" wrap="square" lIns="121900" tIns="0" rIns="121900" bIns="121900" rtlCol="0" anchor="t" anchorCtr="0">
            <a:noAutofit/>
          </a:bodyPr>
          <a:lstStyle/>
          <a:p>
            <a:r>
              <a:rPr lang="en" dirty="0">
                <a:solidFill>
                  <a:schemeClr val="tx2"/>
                </a:solidFill>
              </a:rPr>
              <a:t>Mesures</a:t>
            </a:r>
            <a:r>
              <a:rPr lang="en" dirty="0"/>
              <a:t> </a:t>
            </a:r>
            <a:r>
              <a:rPr lang="en" dirty="0">
                <a:solidFill>
                  <a:srgbClr val="FFFF00"/>
                </a:solidFill>
              </a:rPr>
              <a:t>DAX</a:t>
            </a:r>
            <a:r>
              <a:rPr lang="en" dirty="0"/>
              <a:t> pour </a:t>
            </a:r>
            <a:r>
              <a:rPr lang="en" dirty="0">
                <a:solidFill>
                  <a:schemeClr val="tx2"/>
                </a:solidFill>
              </a:rPr>
              <a:t>l’analyse</a:t>
            </a:r>
            <a:r>
              <a:rPr lang="en" dirty="0"/>
              <a:t> de la </a:t>
            </a:r>
            <a:r>
              <a:rPr lang="en" dirty="0">
                <a:solidFill>
                  <a:schemeClr val="tx2"/>
                </a:solidFill>
              </a:rPr>
              <a:t>DATA</a:t>
            </a:r>
            <a:endParaRPr dirty="0">
              <a:solidFill>
                <a:schemeClr val="tx2"/>
              </a:solidFill>
            </a:endParaRPr>
          </a:p>
        </p:txBody>
      </p:sp>
      <p:sp>
        <p:nvSpPr>
          <p:cNvPr id="3240" name="Google Shape;3240;p79"/>
          <p:cNvSpPr txBox="1">
            <a:spLocks noGrp="1"/>
          </p:cNvSpPr>
          <p:nvPr>
            <p:ph type="subTitle" idx="7"/>
          </p:nvPr>
        </p:nvSpPr>
        <p:spPr>
          <a:xfrm>
            <a:off x="4340101" y="3161465"/>
            <a:ext cx="2924247"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en" dirty="0">
                <a:solidFill>
                  <a:srgbClr val="FFFF00"/>
                </a:solidFill>
              </a:rPr>
              <a:t>CALCULATE</a:t>
            </a:r>
            <a:endParaRPr dirty="0">
              <a:solidFill>
                <a:srgbClr val="FFFF00"/>
              </a:solidFill>
            </a:endParaRPr>
          </a:p>
        </p:txBody>
      </p:sp>
      <p:sp>
        <p:nvSpPr>
          <p:cNvPr id="3241" name="Google Shape;3241;p79"/>
          <p:cNvSpPr txBox="1">
            <a:spLocks noGrp="1"/>
          </p:cNvSpPr>
          <p:nvPr>
            <p:ph type="subTitle" idx="8"/>
          </p:nvPr>
        </p:nvSpPr>
        <p:spPr>
          <a:xfrm>
            <a:off x="2720902" y="5189867"/>
            <a:ext cx="6352673" cy="1016400"/>
          </a:xfrm>
          <a:prstGeom prst="rect">
            <a:avLst/>
          </a:prstGeom>
        </p:spPr>
        <p:txBody>
          <a:bodyPr spcFirstLastPara="1" vert="horz" wrap="square" lIns="121900" tIns="121900" rIns="121900" bIns="121900" rtlCol="0" anchor="t" anchorCtr="0">
            <a:noAutofit/>
          </a:bodyPr>
          <a:lstStyle/>
          <a:p>
            <a:pPr marL="0" indent="0"/>
            <a:r>
              <a:rPr lang="en" dirty="0"/>
              <a:t>Cette mesure qui permet de calculer en utilisant un filtre temporaire pour déterminer les projets qui sont en retard uniquement.</a:t>
            </a:r>
            <a:endParaRPr dirty="0"/>
          </a:p>
        </p:txBody>
      </p:sp>
      <p:sp>
        <p:nvSpPr>
          <p:cNvPr id="3242" name="Google Shape;3242;p79"/>
          <p:cNvSpPr/>
          <p:nvPr/>
        </p:nvSpPr>
        <p:spPr>
          <a:xfrm>
            <a:off x="5444184" y="1955511"/>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5607917" y="2145512"/>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pic>
        <p:nvPicPr>
          <p:cNvPr id="3" name="Image 2">
            <a:extLst>
              <a:ext uri="{FF2B5EF4-FFF2-40B4-BE49-F238E27FC236}">
                <a16:creationId xmlns:a16="http://schemas.microsoft.com/office/drawing/2014/main" id="{CE0ED622-6F50-5A73-3C42-751A28981999}"/>
              </a:ext>
            </a:extLst>
          </p:cNvPr>
          <p:cNvPicPr>
            <a:picLocks noChangeAspect="1"/>
          </p:cNvPicPr>
          <p:nvPr/>
        </p:nvPicPr>
        <p:blipFill>
          <a:blip r:embed="rId4"/>
          <a:stretch>
            <a:fillRect/>
          </a:stretch>
        </p:blipFill>
        <p:spPr>
          <a:xfrm>
            <a:off x="1594545" y="3486701"/>
            <a:ext cx="8853136" cy="1346388"/>
          </a:xfrm>
          <a:prstGeom prst="rect">
            <a:avLst/>
          </a:prstGeom>
        </p:spPr>
      </p:pic>
    </p:spTree>
    <p:extLst>
      <p:ext uri="{BB962C8B-B14F-4D97-AF65-F5344CB8AC3E}">
        <p14:creationId xmlns:p14="http://schemas.microsoft.com/office/powerpoint/2010/main" val="5061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240"/>
                                        </p:tgtEl>
                                        <p:attrNameLst>
                                          <p:attrName>style.visibility</p:attrName>
                                        </p:attrNameLst>
                                      </p:cBhvr>
                                      <p:to>
                                        <p:strVal val="visible"/>
                                      </p:to>
                                    </p:set>
                                    <p:animEffect transition="in" filter="fade">
                                      <p:cBhvr>
                                        <p:cTn id="13" dur="1000"/>
                                        <p:tgtEl>
                                          <p:spTgt spid="3240"/>
                                        </p:tgtEl>
                                      </p:cBhvr>
                                    </p:animEffect>
                                  </p:childTnLst>
                                </p:cTn>
                              </p:par>
                              <p:par>
                                <p:cTn id="14" presetID="10" presetClass="entr" presetSubtype="0" fill="hold" nodeType="withEffect">
                                  <p:stCondLst>
                                    <p:cond delay="0"/>
                                  </p:stCondLst>
                                  <p:childTnLst>
                                    <p:set>
                                      <p:cBhvr>
                                        <p:cTn id="15" dur="1" fill="hold">
                                          <p:stCondLst>
                                            <p:cond delay="0"/>
                                          </p:stCondLst>
                                        </p:cTn>
                                        <p:tgtEl>
                                          <p:spTgt spid="3241"/>
                                        </p:tgtEl>
                                        <p:attrNameLst>
                                          <p:attrName>style.visibility</p:attrName>
                                        </p:attrNameLst>
                                      </p:cBhvr>
                                      <p:to>
                                        <p:strVal val="visible"/>
                                      </p:to>
                                    </p:set>
                                    <p:animEffect transition="in" filter="fade">
                                      <p:cBhvr>
                                        <p:cTn id="16" dur="1000"/>
                                        <p:tgtEl>
                                          <p:spTgt spid="3241"/>
                                        </p:tgtEl>
                                      </p:cBhvr>
                                    </p:animEffect>
                                  </p:childTnLst>
                                </p:cTn>
                              </p:par>
                              <p:par>
                                <p:cTn id="17" presetID="10" presetClass="entr" presetSubtype="0" fill="hold" nodeType="withEffect">
                                  <p:stCondLst>
                                    <p:cond delay="0"/>
                                  </p:stCondLst>
                                  <p:childTnLst>
                                    <p:set>
                                      <p:cBhvr>
                                        <p:cTn id="18" dur="1" fill="hold">
                                          <p:stCondLst>
                                            <p:cond delay="0"/>
                                          </p:stCondLst>
                                        </p:cTn>
                                        <p:tgtEl>
                                          <p:spTgt spid="3263"/>
                                        </p:tgtEl>
                                        <p:attrNameLst>
                                          <p:attrName>style.visibility</p:attrName>
                                        </p:attrNameLst>
                                      </p:cBhvr>
                                      <p:to>
                                        <p:strVal val="visible"/>
                                      </p:to>
                                    </p:set>
                                    <p:animEffect transition="in" filter="fade">
                                      <p:cBhvr>
                                        <p:cTn id="19" dur="1000"/>
                                        <p:tgtEl>
                                          <p:spTgt spid="3263"/>
                                        </p:tgtEl>
                                      </p:cBhvr>
                                    </p:animEffect>
                                  </p:childTnLst>
                                </p:cTn>
                              </p:par>
                              <p:par>
                                <p:cTn id="20" presetID="23" presetClass="entr" presetSubtype="16" fill="hold" nodeType="withEffect">
                                  <p:stCondLst>
                                    <p:cond delay="0"/>
                                  </p:stCondLst>
                                  <p:childTnLst>
                                    <p:set>
                                      <p:cBhvr>
                                        <p:cTn id="21" dur="1" fill="hold">
                                          <p:stCondLst>
                                            <p:cond delay="0"/>
                                          </p:stCondLst>
                                        </p:cTn>
                                        <p:tgtEl>
                                          <p:spTgt spid="3242"/>
                                        </p:tgtEl>
                                        <p:attrNameLst>
                                          <p:attrName>style.visibility</p:attrName>
                                        </p:attrNameLst>
                                      </p:cBhvr>
                                      <p:to>
                                        <p:strVal val="visible"/>
                                      </p:to>
                                    </p:set>
                                    <p:anim calcmode="lin" valueType="num">
                                      <p:cBhvr additive="base">
                                        <p:cTn id="22" dur="1000"/>
                                        <p:tgtEl>
                                          <p:spTgt spid="3242"/>
                                        </p:tgtEl>
                                        <p:attrNameLst>
                                          <p:attrName>ppt_w</p:attrName>
                                        </p:attrNameLst>
                                      </p:cBhvr>
                                      <p:tavLst>
                                        <p:tav tm="0">
                                          <p:val>
                                            <p:strVal val="0"/>
                                          </p:val>
                                        </p:tav>
                                        <p:tav tm="100000">
                                          <p:val>
                                            <p:strVal val="#ppt_w"/>
                                          </p:val>
                                        </p:tav>
                                      </p:tavLst>
                                    </p:anim>
                                    <p:anim calcmode="lin" valueType="num">
                                      <p:cBhvr additive="base">
                                        <p:cTn id="23" dur="1000"/>
                                        <p:tgtEl>
                                          <p:spTgt spid="3242"/>
                                        </p:tgtEl>
                                        <p:attrNameLst>
                                          <p:attrName>ppt_h</p:attrName>
                                        </p:attrNameLst>
                                      </p:cBhvr>
                                      <p:tavLst>
                                        <p:tav tm="0">
                                          <p:val>
                                            <p:strVal val="0"/>
                                          </p:val>
                                        </p:tav>
                                        <p:tav tm="100000">
                                          <p:val>
                                            <p:strVal val="#ppt_h"/>
                                          </p:val>
                                        </p:tav>
                                      </p:tavLst>
                                    </p:anim>
                                  </p:childTnLst>
                                </p:cTn>
                              </p:par>
                              <p:par>
                                <p:cTn id="24" presetID="2" presetClass="entr" presetSubtype="1" fill="hold" nodeType="withEffect">
                                  <p:stCondLst>
                                    <p:cond delay="0"/>
                                  </p:stCondLst>
                                  <p:childTnLst>
                                    <p:set>
                                      <p:cBhvr>
                                        <p:cTn id="25" dur="1" fill="hold">
                                          <p:stCondLst>
                                            <p:cond delay="0"/>
                                          </p:stCondLst>
                                        </p:cTn>
                                        <p:tgtEl>
                                          <p:spTgt spid="3287"/>
                                        </p:tgtEl>
                                        <p:attrNameLst>
                                          <p:attrName>style.visibility</p:attrName>
                                        </p:attrNameLst>
                                      </p:cBhvr>
                                      <p:to>
                                        <p:strVal val="visible"/>
                                      </p:to>
                                    </p:set>
                                    <p:anim calcmode="lin" valueType="num">
                                      <p:cBhvr additive="base">
                                        <p:cTn id="26" dur="1000"/>
                                        <p:tgtEl>
                                          <p:spTgt spid="32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7" name="Google Shape;3237;p79"/>
          <p:cNvSpPr txBox="1">
            <a:spLocks noGrp="1"/>
          </p:cNvSpPr>
          <p:nvPr>
            <p:ph type="title"/>
          </p:nvPr>
        </p:nvSpPr>
        <p:spPr>
          <a:xfrm>
            <a:off x="1049691" y="1000369"/>
            <a:ext cx="10284000" cy="560800"/>
          </a:xfrm>
          <a:prstGeom prst="rect">
            <a:avLst/>
          </a:prstGeom>
        </p:spPr>
        <p:txBody>
          <a:bodyPr spcFirstLastPara="1" vert="horz" wrap="square" lIns="121900" tIns="0" rIns="121900" bIns="121900" rtlCol="0" anchor="t" anchorCtr="0">
            <a:noAutofit/>
          </a:bodyPr>
          <a:lstStyle/>
          <a:p>
            <a:r>
              <a:rPr lang="en" dirty="0">
                <a:solidFill>
                  <a:schemeClr val="tx2"/>
                </a:solidFill>
              </a:rPr>
              <a:t>Mesures</a:t>
            </a:r>
            <a:r>
              <a:rPr lang="en" dirty="0"/>
              <a:t> </a:t>
            </a:r>
            <a:r>
              <a:rPr lang="en" dirty="0">
                <a:solidFill>
                  <a:srgbClr val="FFFF00"/>
                </a:solidFill>
              </a:rPr>
              <a:t>DAX</a:t>
            </a:r>
            <a:r>
              <a:rPr lang="en" dirty="0"/>
              <a:t> pour </a:t>
            </a:r>
            <a:r>
              <a:rPr lang="en" dirty="0">
                <a:solidFill>
                  <a:schemeClr val="tx2"/>
                </a:solidFill>
              </a:rPr>
              <a:t>l’analyse</a:t>
            </a:r>
            <a:r>
              <a:rPr lang="en" dirty="0"/>
              <a:t> de la </a:t>
            </a:r>
            <a:r>
              <a:rPr lang="en" dirty="0">
                <a:solidFill>
                  <a:schemeClr val="tx2"/>
                </a:solidFill>
              </a:rPr>
              <a:t>DATA</a:t>
            </a:r>
            <a:endParaRPr dirty="0">
              <a:solidFill>
                <a:schemeClr val="tx2"/>
              </a:solidFill>
            </a:endParaRPr>
          </a:p>
        </p:txBody>
      </p:sp>
      <p:sp>
        <p:nvSpPr>
          <p:cNvPr id="3240" name="Google Shape;3240;p79"/>
          <p:cNvSpPr txBox="1">
            <a:spLocks noGrp="1"/>
          </p:cNvSpPr>
          <p:nvPr>
            <p:ph type="subTitle" idx="7"/>
          </p:nvPr>
        </p:nvSpPr>
        <p:spPr>
          <a:xfrm>
            <a:off x="4340101" y="3161465"/>
            <a:ext cx="2924247"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en" dirty="0">
                <a:solidFill>
                  <a:srgbClr val="FFFF00"/>
                </a:solidFill>
              </a:rPr>
              <a:t>COUNTBLANK</a:t>
            </a:r>
            <a:endParaRPr dirty="0">
              <a:solidFill>
                <a:srgbClr val="FFFF00"/>
              </a:solidFill>
            </a:endParaRPr>
          </a:p>
        </p:txBody>
      </p:sp>
      <p:sp>
        <p:nvSpPr>
          <p:cNvPr id="3241" name="Google Shape;3241;p79"/>
          <p:cNvSpPr txBox="1">
            <a:spLocks noGrp="1"/>
          </p:cNvSpPr>
          <p:nvPr>
            <p:ph type="subTitle" idx="8"/>
          </p:nvPr>
        </p:nvSpPr>
        <p:spPr>
          <a:xfrm>
            <a:off x="2649614" y="4450043"/>
            <a:ext cx="6352673" cy="1016400"/>
          </a:xfrm>
          <a:prstGeom prst="rect">
            <a:avLst/>
          </a:prstGeom>
        </p:spPr>
        <p:txBody>
          <a:bodyPr spcFirstLastPara="1" vert="horz" wrap="square" lIns="121900" tIns="121900" rIns="121900" bIns="121900" rtlCol="0" anchor="t" anchorCtr="0">
            <a:noAutofit/>
          </a:bodyPr>
          <a:lstStyle/>
          <a:p>
            <a:pPr marL="0" indent="0"/>
            <a:r>
              <a:rPr lang="en" dirty="0"/>
              <a:t>Cette mesure qui permet de compter le nombre de cellules ou d’enregistrements qui contiennent des valeurs vides .</a:t>
            </a:r>
            <a:endParaRPr dirty="0"/>
          </a:p>
        </p:txBody>
      </p:sp>
      <p:sp>
        <p:nvSpPr>
          <p:cNvPr id="3242" name="Google Shape;3242;p79"/>
          <p:cNvSpPr/>
          <p:nvPr/>
        </p:nvSpPr>
        <p:spPr>
          <a:xfrm>
            <a:off x="5444184" y="1955511"/>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5607917" y="2145512"/>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pic>
        <p:nvPicPr>
          <p:cNvPr id="4" name="Image 3">
            <a:extLst>
              <a:ext uri="{FF2B5EF4-FFF2-40B4-BE49-F238E27FC236}">
                <a16:creationId xmlns:a16="http://schemas.microsoft.com/office/drawing/2014/main" id="{209AB15F-F584-9065-4843-474E72D4F440}"/>
              </a:ext>
            </a:extLst>
          </p:cNvPr>
          <p:cNvPicPr>
            <a:picLocks noChangeAspect="1"/>
          </p:cNvPicPr>
          <p:nvPr/>
        </p:nvPicPr>
        <p:blipFill>
          <a:blip r:embed="rId4"/>
          <a:stretch>
            <a:fillRect/>
          </a:stretch>
        </p:blipFill>
        <p:spPr>
          <a:xfrm>
            <a:off x="3852501" y="3682403"/>
            <a:ext cx="3899444" cy="419159"/>
          </a:xfrm>
          <a:prstGeom prst="rect">
            <a:avLst/>
          </a:prstGeom>
        </p:spPr>
      </p:pic>
    </p:spTree>
    <p:extLst>
      <p:ext uri="{BB962C8B-B14F-4D97-AF65-F5344CB8AC3E}">
        <p14:creationId xmlns:p14="http://schemas.microsoft.com/office/powerpoint/2010/main" val="266073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240"/>
                                        </p:tgtEl>
                                        <p:attrNameLst>
                                          <p:attrName>style.visibility</p:attrName>
                                        </p:attrNameLst>
                                      </p:cBhvr>
                                      <p:to>
                                        <p:strVal val="visible"/>
                                      </p:to>
                                    </p:set>
                                    <p:animEffect transition="in" filter="fade">
                                      <p:cBhvr>
                                        <p:cTn id="13" dur="1000"/>
                                        <p:tgtEl>
                                          <p:spTgt spid="3240"/>
                                        </p:tgtEl>
                                      </p:cBhvr>
                                    </p:animEffect>
                                  </p:childTnLst>
                                </p:cTn>
                              </p:par>
                              <p:par>
                                <p:cTn id="14" presetID="10" presetClass="entr" presetSubtype="0" fill="hold" nodeType="withEffect">
                                  <p:stCondLst>
                                    <p:cond delay="0"/>
                                  </p:stCondLst>
                                  <p:childTnLst>
                                    <p:set>
                                      <p:cBhvr>
                                        <p:cTn id="15" dur="1" fill="hold">
                                          <p:stCondLst>
                                            <p:cond delay="0"/>
                                          </p:stCondLst>
                                        </p:cTn>
                                        <p:tgtEl>
                                          <p:spTgt spid="3241"/>
                                        </p:tgtEl>
                                        <p:attrNameLst>
                                          <p:attrName>style.visibility</p:attrName>
                                        </p:attrNameLst>
                                      </p:cBhvr>
                                      <p:to>
                                        <p:strVal val="visible"/>
                                      </p:to>
                                    </p:set>
                                    <p:animEffect transition="in" filter="fade">
                                      <p:cBhvr>
                                        <p:cTn id="16" dur="1000"/>
                                        <p:tgtEl>
                                          <p:spTgt spid="3241"/>
                                        </p:tgtEl>
                                      </p:cBhvr>
                                    </p:animEffect>
                                  </p:childTnLst>
                                </p:cTn>
                              </p:par>
                              <p:par>
                                <p:cTn id="17" presetID="10" presetClass="entr" presetSubtype="0" fill="hold" nodeType="withEffect">
                                  <p:stCondLst>
                                    <p:cond delay="0"/>
                                  </p:stCondLst>
                                  <p:childTnLst>
                                    <p:set>
                                      <p:cBhvr>
                                        <p:cTn id="18" dur="1" fill="hold">
                                          <p:stCondLst>
                                            <p:cond delay="0"/>
                                          </p:stCondLst>
                                        </p:cTn>
                                        <p:tgtEl>
                                          <p:spTgt spid="3263"/>
                                        </p:tgtEl>
                                        <p:attrNameLst>
                                          <p:attrName>style.visibility</p:attrName>
                                        </p:attrNameLst>
                                      </p:cBhvr>
                                      <p:to>
                                        <p:strVal val="visible"/>
                                      </p:to>
                                    </p:set>
                                    <p:animEffect transition="in" filter="fade">
                                      <p:cBhvr>
                                        <p:cTn id="19" dur="1000"/>
                                        <p:tgtEl>
                                          <p:spTgt spid="3263"/>
                                        </p:tgtEl>
                                      </p:cBhvr>
                                    </p:animEffect>
                                  </p:childTnLst>
                                </p:cTn>
                              </p:par>
                              <p:par>
                                <p:cTn id="20" presetID="23" presetClass="entr" presetSubtype="16" fill="hold" nodeType="withEffect">
                                  <p:stCondLst>
                                    <p:cond delay="0"/>
                                  </p:stCondLst>
                                  <p:childTnLst>
                                    <p:set>
                                      <p:cBhvr>
                                        <p:cTn id="21" dur="1" fill="hold">
                                          <p:stCondLst>
                                            <p:cond delay="0"/>
                                          </p:stCondLst>
                                        </p:cTn>
                                        <p:tgtEl>
                                          <p:spTgt spid="3242"/>
                                        </p:tgtEl>
                                        <p:attrNameLst>
                                          <p:attrName>style.visibility</p:attrName>
                                        </p:attrNameLst>
                                      </p:cBhvr>
                                      <p:to>
                                        <p:strVal val="visible"/>
                                      </p:to>
                                    </p:set>
                                    <p:anim calcmode="lin" valueType="num">
                                      <p:cBhvr additive="base">
                                        <p:cTn id="22" dur="1000"/>
                                        <p:tgtEl>
                                          <p:spTgt spid="3242"/>
                                        </p:tgtEl>
                                        <p:attrNameLst>
                                          <p:attrName>ppt_w</p:attrName>
                                        </p:attrNameLst>
                                      </p:cBhvr>
                                      <p:tavLst>
                                        <p:tav tm="0">
                                          <p:val>
                                            <p:strVal val="0"/>
                                          </p:val>
                                        </p:tav>
                                        <p:tav tm="100000">
                                          <p:val>
                                            <p:strVal val="#ppt_w"/>
                                          </p:val>
                                        </p:tav>
                                      </p:tavLst>
                                    </p:anim>
                                    <p:anim calcmode="lin" valueType="num">
                                      <p:cBhvr additive="base">
                                        <p:cTn id="23" dur="1000"/>
                                        <p:tgtEl>
                                          <p:spTgt spid="3242"/>
                                        </p:tgtEl>
                                        <p:attrNameLst>
                                          <p:attrName>ppt_h</p:attrName>
                                        </p:attrNameLst>
                                      </p:cBhvr>
                                      <p:tavLst>
                                        <p:tav tm="0">
                                          <p:val>
                                            <p:strVal val="0"/>
                                          </p:val>
                                        </p:tav>
                                        <p:tav tm="100000">
                                          <p:val>
                                            <p:strVal val="#ppt_h"/>
                                          </p:val>
                                        </p:tav>
                                      </p:tavLst>
                                    </p:anim>
                                  </p:childTnLst>
                                </p:cTn>
                              </p:par>
                              <p:par>
                                <p:cTn id="24" presetID="2" presetClass="entr" presetSubtype="1" fill="hold" nodeType="withEffect">
                                  <p:stCondLst>
                                    <p:cond delay="0"/>
                                  </p:stCondLst>
                                  <p:childTnLst>
                                    <p:set>
                                      <p:cBhvr>
                                        <p:cTn id="25" dur="1" fill="hold">
                                          <p:stCondLst>
                                            <p:cond delay="0"/>
                                          </p:stCondLst>
                                        </p:cTn>
                                        <p:tgtEl>
                                          <p:spTgt spid="3287"/>
                                        </p:tgtEl>
                                        <p:attrNameLst>
                                          <p:attrName>style.visibility</p:attrName>
                                        </p:attrNameLst>
                                      </p:cBhvr>
                                      <p:to>
                                        <p:strVal val="visible"/>
                                      </p:to>
                                    </p:set>
                                    <p:anim calcmode="lin" valueType="num">
                                      <p:cBhvr additive="base">
                                        <p:cTn id="26" dur="1000"/>
                                        <p:tgtEl>
                                          <p:spTgt spid="32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7" name="Google Shape;3237;p79"/>
          <p:cNvSpPr txBox="1">
            <a:spLocks noGrp="1"/>
          </p:cNvSpPr>
          <p:nvPr>
            <p:ph type="title"/>
          </p:nvPr>
        </p:nvSpPr>
        <p:spPr>
          <a:xfrm>
            <a:off x="1049691" y="1000369"/>
            <a:ext cx="10284000" cy="560800"/>
          </a:xfrm>
          <a:prstGeom prst="rect">
            <a:avLst/>
          </a:prstGeom>
        </p:spPr>
        <p:txBody>
          <a:bodyPr spcFirstLastPara="1" vert="horz" wrap="square" lIns="121900" tIns="0" rIns="121900" bIns="121900" rtlCol="0" anchor="t" anchorCtr="0">
            <a:noAutofit/>
          </a:bodyPr>
          <a:lstStyle/>
          <a:p>
            <a:r>
              <a:rPr lang="en" dirty="0">
                <a:solidFill>
                  <a:schemeClr val="tx2"/>
                </a:solidFill>
              </a:rPr>
              <a:t>Mesures</a:t>
            </a:r>
            <a:r>
              <a:rPr lang="en" dirty="0"/>
              <a:t> </a:t>
            </a:r>
            <a:r>
              <a:rPr lang="en" dirty="0">
                <a:solidFill>
                  <a:srgbClr val="FFFF00"/>
                </a:solidFill>
              </a:rPr>
              <a:t>DAX</a:t>
            </a:r>
            <a:r>
              <a:rPr lang="en" dirty="0"/>
              <a:t> pour </a:t>
            </a:r>
            <a:r>
              <a:rPr lang="en" dirty="0">
                <a:solidFill>
                  <a:schemeClr val="tx2"/>
                </a:solidFill>
              </a:rPr>
              <a:t>l’analyse</a:t>
            </a:r>
            <a:r>
              <a:rPr lang="en" dirty="0"/>
              <a:t> de la </a:t>
            </a:r>
            <a:r>
              <a:rPr lang="en" dirty="0">
                <a:solidFill>
                  <a:schemeClr val="tx2"/>
                </a:solidFill>
              </a:rPr>
              <a:t>DATA</a:t>
            </a:r>
            <a:endParaRPr dirty="0">
              <a:solidFill>
                <a:schemeClr val="tx2"/>
              </a:solidFill>
            </a:endParaRPr>
          </a:p>
        </p:txBody>
      </p:sp>
      <p:sp>
        <p:nvSpPr>
          <p:cNvPr id="3240" name="Google Shape;3240;p79"/>
          <p:cNvSpPr txBox="1">
            <a:spLocks noGrp="1"/>
          </p:cNvSpPr>
          <p:nvPr>
            <p:ph type="subTitle" idx="7"/>
          </p:nvPr>
        </p:nvSpPr>
        <p:spPr>
          <a:xfrm>
            <a:off x="4238577" y="3405299"/>
            <a:ext cx="2924247" cy="473200"/>
          </a:xfrm>
          <a:prstGeom prst="rect">
            <a:avLst/>
          </a:prstGeom>
        </p:spPr>
        <p:txBody>
          <a:bodyPr spcFirstLastPara="1" vert="horz" wrap="square" lIns="121900" tIns="121900" rIns="121900" bIns="121900" rtlCol="0" anchor="b" anchorCtr="0">
            <a:noAutofit/>
          </a:bodyPr>
          <a:lstStyle/>
          <a:p>
            <a:pPr marL="0" indent="0">
              <a:spcAft>
                <a:spcPts val="1600"/>
              </a:spcAft>
            </a:pPr>
            <a:r>
              <a:rPr lang="en" dirty="0">
                <a:solidFill>
                  <a:srgbClr val="FFFF00"/>
                </a:solidFill>
              </a:rPr>
              <a:t>AVERAGE</a:t>
            </a:r>
            <a:endParaRPr dirty="0">
              <a:solidFill>
                <a:srgbClr val="FFFF00"/>
              </a:solidFill>
            </a:endParaRPr>
          </a:p>
        </p:txBody>
      </p:sp>
      <p:sp>
        <p:nvSpPr>
          <p:cNvPr id="3241" name="Google Shape;3241;p79"/>
          <p:cNvSpPr txBox="1">
            <a:spLocks noGrp="1"/>
          </p:cNvSpPr>
          <p:nvPr>
            <p:ph type="subTitle" idx="8"/>
          </p:nvPr>
        </p:nvSpPr>
        <p:spPr>
          <a:xfrm>
            <a:off x="2687284" y="4403721"/>
            <a:ext cx="6352673" cy="1016400"/>
          </a:xfrm>
          <a:prstGeom prst="rect">
            <a:avLst/>
          </a:prstGeom>
        </p:spPr>
        <p:txBody>
          <a:bodyPr spcFirstLastPara="1" vert="horz" wrap="square" lIns="121900" tIns="121900" rIns="121900" bIns="121900" rtlCol="0" anchor="t" anchorCtr="0">
            <a:noAutofit/>
          </a:bodyPr>
          <a:lstStyle/>
          <a:p>
            <a:pPr marL="0" indent="0"/>
            <a:r>
              <a:rPr lang="en" dirty="0"/>
              <a:t>Cette mesure qui permet de calculer la moyenne de durée des projets.</a:t>
            </a:r>
            <a:endParaRPr dirty="0"/>
          </a:p>
        </p:txBody>
      </p:sp>
      <p:sp>
        <p:nvSpPr>
          <p:cNvPr id="3242" name="Google Shape;3242;p79"/>
          <p:cNvSpPr/>
          <p:nvPr/>
        </p:nvSpPr>
        <p:spPr>
          <a:xfrm>
            <a:off x="5342660" y="2199344"/>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263" name="Google Shape;3263;p79"/>
          <p:cNvGrpSpPr/>
          <p:nvPr/>
        </p:nvGrpSpPr>
        <p:grpSpPr>
          <a:xfrm>
            <a:off x="5506393" y="2389345"/>
            <a:ext cx="413199" cy="414089"/>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282" name="Google Shape;3282;p79"/>
          <p:cNvGrpSpPr/>
          <p:nvPr/>
        </p:nvGrpSpPr>
        <p:grpSpPr>
          <a:xfrm>
            <a:off x="10945583" y="403574"/>
            <a:ext cx="1057675" cy="243865"/>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3287" name="Google Shape;3287;p79"/>
          <p:cNvPicPr preferRelativeResize="0"/>
          <p:nvPr/>
        </p:nvPicPr>
        <p:blipFill>
          <a:blip r:embed="rId3">
            <a:alphaModFix/>
          </a:blip>
          <a:stretch>
            <a:fillRect/>
          </a:stretch>
        </p:blipFill>
        <p:spPr>
          <a:xfrm>
            <a:off x="10161152" y="-365022"/>
            <a:ext cx="2057968" cy="2266291"/>
          </a:xfrm>
          <a:prstGeom prst="rect">
            <a:avLst/>
          </a:prstGeom>
          <a:noFill/>
          <a:ln>
            <a:noFill/>
          </a:ln>
        </p:spPr>
      </p:pic>
      <p:pic>
        <p:nvPicPr>
          <p:cNvPr id="3" name="Image 2">
            <a:extLst>
              <a:ext uri="{FF2B5EF4-FFF2-40B4-BE49-F238E27FC236}">
                <a16:creationId xmlns:a16="http://schemas.microsoft.com/office/drawing/2014/main" id="{0C159D92-1E28-89DC-2F3F-BEFA4291753A}"/>
              </a:ext>
            </a:extLst>
          </p:cNvPr>
          <p:cNvPicPr>
            <a:picLocks noChangeAspect="1"/>
          </p:cNvPicPr>
          <p:nvPr/>
        </p:nvPicPr>
        <p:blipFill>
          <a:blip r:embed="rId4"/>
          <a:stretch>
            <a:fillRect/>
          </a:stretch>
        </p:blipFill>
        <p:spPr>
          <a:xfrm>
            <a:off x="3404639" y="3809627"/>
            <a:ext cx="5029901" cy="304843"/>
          </a:xfrm>
          <a:prstGeom prst="rect">
            <a:avLst/>
          </a:prstGeom>
        </p:spPr>
      </p:pic>
    </p:spTree>
    <p:extLst>
      <p:ext uri="{BB962C8B-B14F-4D97-AF65-F5344CB8AC3E}">
        <p14:creationId xmlns:p14="http://schemas.microsoft.com/office/powerpoint/2010/main" val="28453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240"/>
                                        </p:tgtEl>
                                        <p:attrNameLst>
                                          <p:attrName>style.visibility</p:attrName>
                                        </p:attrNameLst>
                                      </p:cBhvr>
                                      <p:to>
                                        <p:strVal val="visible"/>
                                      </p:to>
                                    </p:set>
                                    <p:animEffect transition="in" filter="fade">
                                      <p:cBhvr>
                                        <p:cTn id="13" dur="1000"/>
                                        <p:tgtEl>
                                          <p:spTgt spid="3240"/>
                                        </p:tgtEl>
                                      </p:cBhvr>
                                    </p:animEffect>
                                  </p:childTnLst>
                                </p:cTn>
                              </p:par>
                              <p:par>
                                <p:cTn id="14" presetID="10" presetClass="entr" presetSubtype="0" fill="hold" nodeType="withEffect">
                                  <p:stCondLst>
                                    <p:cond delay="0"/>
                                  </p:stCondLst>
                                  <p:childTnLst>
                                    <p:set>
                                      <p:cBhvr>
                                        <p:cTn id="15" dur="1" fill="hold">
                                          <p:stCondLst>
                                            <p:cond delay="0"/>
                                          </p:stCondLst>
                                        </p:cTn>
                                        <p:tgtEl>
                                          <p:spTgt spid="3241"/>
                                        </p:tgtEl>
                                        <p:attrNameLst>
                                          <p:attrName>style.visibility</p:attrName>
                                        </p:attrNameLst>
                                      </p:cBhvr>
                                      <p:to>
                                        <p:strVal val="visible"/>
                                      </p:to>
                                    </p:set>
                                    <p:animEffect transition="in" filter="fade">
                                      <p:cBhvr>
                                        <p:cTn id="16" dur="1000"/>
                                        <p:tgtEl>
                                          <p:spTgt spid="3241"/>
                                        </p:tgtEl>
                                      </p:cBhvr>
                                    </p:animEffect>
                                  </p:childTnLst>
                                </p:cTn>
                              </p:par>
                              <p:par>
                                <p:cTn id="17" presetID="10" presetClass="entr" presetSubtype="0" fill="hold" nodeType="withEffect">
                                  <p:stCondLst>
                                    <p:cond delay="0"/>
                                  </p:stCondLst>
                                  <p:childTnLst>
                                    <p:set>
                                      <p:cBhvr>
                                        <p:cTn id="18" dur="1" fill="hold">
                                          <p:stCondLst>
                                            <p:cond delay="0"/>
                                          </p:stCondLst>
                                        </p:cTn>
                                        <p:tgtEl>
                                          <p:spTgt spid="3263"/>
                                        </p:tgtEl>
                                        <p:attrNameLst>
                                          <p:attrName>style.visibility</p:attrName>
                                        </p:attrNameLst>
                                      </p:cBhvr>
                                      <p:to>
                                        <p:strVal val="visible"/>
                                      </p:to>
                                    </p:set>
                                    <p:animEffect transition="in" filter="fade">
                                      <p:cBhvr>
                                        <p:cTn id="19" dur="1000"/>
                                        <p:tgtEl>
                                          <p:spTgt spid="3263"/>
                                        </p:tgtEl>
                                      </p:cBhvr>
                                    </p:animEffect>
                                  </p:childTnLst>
                                </p:cTn>
                              </p:par>
                              <p:par>
                                <p:cTn id="20" presetID="23" presetClass="entr" presetSubtype="16" fill="hold" nodeType="withEffect">
                                  <p:stCondLst>
                                    <p:cond delay="0"/>
                                  </p:stCondLst>
                                  <p:childTnLst>
                                    <p:set>
                                      <p:cBhvr>
                                        <p:cTn id="21" dur="1" fill="hold">
                                          <p:stCondLst>
                                            <p:cond delay="0"/>
                                          </p:stCondLst>
                                        </p:cTn>
                                        <p:tgtEl>
                                          <p:spTgt spid="3242"/>
                                        </p:tgtEl>
                                        <p:attrNameLst>
                                          <p:attrName>style.visibility</p:attrName>
                                        </p:attrNameLst>
                                      </p:cBhvr>
                                      <p:to>
                                        <p:strVal val="visible"/>
                                      </p:to>
                                    </p:set>
                                    <p:anim calcmode="lin" valueType="num">
                                      <p:cBhvr additive="base">
                                        <p:cTn id="22" dur="1000"/>
                                        <p:tgtEl>
                                          <p:spTgt spid="3242"/>
                                        </p:tgtEl>
                                        <p:attrNameLst>
                                          <p:attrName>ppt_w</p:attrName>
                                        </p:attrNameLst>
                                      </p:cBhvr>
                                      <p:tavLst>
                                        <p:tav tm="0">
                                          <p:val>
                                            <p:strVal val="0"/>
                                          </p:val>
                                        </p:tav>
                                        <p:tav tm="100000">
                                          <p:val>
                                            <p:strVal val="#ppt_w"/>
                                          </p:val>
                                        </p:tav>
                                      </p:tavLst>
                                    </p:anim>
                                    <p:anim calcmode="lin" valueType="num">
                                      <p:cBhvr additive="base">
                                        <p:cTn id="23" dur="1000"/>
                                        <p:tgtEl>
                                          <p:spTgt spid="3242"/>
                                        </p:tgtEl>
                                        <p:attrNameLst>
                                          <p:attrName>ppt_h</p:attrName>
                                        </p:attrNameLst>
                                      </p:cBhvr>
                                      <p:tavLst>
                                        <p:tav tm="0">
                                          <p:val>
                                            <p:strVal val="0"/>
                                          </p:val>
                                        </p:tav>
                                        <p:tav tm="100000">
                                          <p:val>
                                            <p:strVal val="#ppt_h"/>
                                          </p:val>
                                        </p:tav>
                                      </p:tavLst>
                                    </p:anim>
                                  </p:childTnLst>
                                </p:cTn>
                              </p:par>
                              <p:par>
                                <p:cTn id="24" presetID="2" presetClass="entr" presetSubtype="1" fill="hold" nodeType="withEffect">
                                  <p:stCondLst>
                                    <p:cond delay="0"/>
                                  </p:stCondLst>
                                  <p:childTnLst>
                                    <p:set>
                                      <p:cBhvr>
                                        <p:cTn id="25" dur="1" fill="hold">
                                          <p:stCondLst>
                                            <p:cond delay="0"/>
                                          </p:stCondLst>
                                        </p:cTn>
                                        <p:tgtEl>
                                          <p:spTgt spid="3287"/>
                                        </p:tgtEl>
                                        <p:attrNameLst>
                                          <p:attrName>style.visibility</p:attrName>
                                        </p:attrNameLst>
                                      </p:cBhvr>
                                      <p:to>
                                        <p:strVal val="visible"/>
                                      </p:to>
                                    </p:set>
                                    <p:anim calcmode="lin" valueType="num">
                                      <p:cBhvr additive="base">
                                        <p:cTn id="26" dur="1000"/>
                                        <p:tgtEl>
                                          <p:spTgt spid="32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488500" y="2075120"/>
            <a:ext cx="6012800" cy="1717200"/>
          </a:xfrm>
          <a:prstGeom prst="rect">
            <a:avLst/>
          </a:prstGeom>
        </p:spPr>
        <p:txBody>
          <a:bodyPr spcFirstLastPara="1" vert="horz" wrap="square" lIns="121900" tIns="0" rIns="121900" bIns="121900" rtlCol="0" anchor="t" anchorCtr="0">
            <a:noAutofit/>
          </a:bodyPr>
          <a:lstStyle/>
          <a:p>
            <a:r>
              <a:rPr lang="en" dirty="0"/>
              <a:t>La création du Dashboard</a:t>
            </a:r>
            <a:endParaRPr dirty="0"/>
          </a:p>
        </p:txBody>
      </p:sp>
      <p:sp>
        <p:nvSpPr>
          <p:cNvPr id="3314" name="Google Shape;3314;p81"/>
          <p:cNvSpPr txBox="1">
            <a:spLocks noGrp="1"/>
          </p:cNvSpPr>
          <p:nvPr>
            <p:ph type="title" idx="2"/>
          </p:nvPr>
        </p:nvSpPr>
        <p:spPr>
          <a:xfrm>
            <a:off x="7518028" y="1808779"/>
            <a:ext cx="3433600" cy="2133200"/>
          </a:xfrm>
          <a:prstGeom prst="rect">
            <a:avLst/>
          </a:prstGeom>
        </p:spPr>
        <p:txBody>
          <a:bodyPr spcFirstLastPara="1" vert="horz" wrap="square" lIns="121900" tIns="0" rIns="121900" bIns="121900" rtlCol="0" anchor="t" anchorCtr="0">
            <a:noAutofit/>
          </a:bodyPr>
          <a:lstStyle/>
          <a:p>
            <a:r>
              <a:rPr lang="en" dirty="0"/>
              <a:t>04</a:t>
            </a:r>
            <a:endParaRPr dirty="0"/>
          </a:p>
        </p:txBody>
      </p:sp>
      <p:cxnSp>
        <p:nvCxnSpPr>
          <p:cNvPr id="3316" name="Google Shape;3316;p81"/>
          <p:cNvCxnSpPr/>
          <p:nvPr/>
        </p:nvCxnSpPr>
        <p:spPr>
          <a:xfrm>
            <a:off x="1783961" y="4234720"/>
            <a:ext cx="56252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472751" y="3196345"/>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grpSp>
        <p:nvGrpSpPr>
          <p:cNvPr id="3318" name="Google Shape;3318;p81"/>
          <p:cNvGrpSpPr/>
          <p:nvPr/>
        </p:nvGrpSpPr>
        <p:grpSpPr>
          <a:xfrm flipH="1">
            <a:off x="7924633" y="4189094"/>
            <a:ext cx="2620385" cy="689413"/>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grpSp>
      <p:sp>
        <p:nvSpPr>
          <p:cNvPr id="3335" name="Google Shape;3335;p81"/>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336" name="Google Shape;3336;p81"/>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337" name="Google Shape;3337;p81">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338" name="Google Shape;3338;p81">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339" name="Google Shape;3339;p81">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9" name="Google Shape;3299;p80"/>
          <p:cNvSpPr txBox="1">
            <a:spLocks noGrp="1"/>
          </p:cNvSpPr>
          <p:nvPr>
            <p:ph type="title"/>
          </p:nvPr>
        </p:nvSpPr>
        <p:spPr>
          <a:xfrm>
            <a:off x="2310703" y="589331"/>
            <a:ext cx="6782879" cy="560800"/>
          </a:xfrm>
          <a:prstGeom prst="rect">
            <a:avLst/>
          </a:prstGeom>
        </p:spPr>
        <p:txBody>
          <a:bodyPr spcFirstLastPara="1" vert="horz" wrap="square" lIns="121900" tIns="0" rIns="121900" bIns="121900" rtlCol="0" anchor="t" anchorCtr="0">
            <a:noAutofit/>
          </a:bodyPr>
          <a:lstStyle/>
          <a:p>
            <a:r>
              <a:rPr lang="en" dirty="0">
                <a:solidFill>
                  <a:schemeClr val="tx2"/>
                </a:solidFill>
              </a:rPr>
              <a:t>LE</a:t>
            </a:r>
            <a:r>
              <a:rPr lang="en" dirty="0"/>
              <a:t> </a:t>
            </a:r>
            <a:r>
              <a:rPr lang="en" dirty="0">
                <a:solidFill>
                  <a:schemeClr val="tx2"/>
                </a:solidFill>
              </a:rPr>
              <a:t>DASHBOARD</a:t>
            </a:r>
            <a:r>
              <a:rPr lang="en" dirty="0"/>
              <a:t> </a:t>
            </a:r>
            <a:r>
              <a:rPr lang="en" dirty="0">
                <a:solidFill>
                  <a:srgbClr val="FFFF00"/>
                </a:solidFill>
              </a:rPr>
              <a:t>Sanitoral</a:t>
            </a:r>
            <a:r>
              <a:rPr lang="en" dirty="0"/>
              <a:t> </a:t>
            </a:r>
            <a:endParaRPr dirty="0"/>
          </a:p>
        </p:txBody>
      </p:sp>
      <p:sp>
        <p:nvSpPr>
          <p:cNvPr id="6" name="Google Shape;3347;p82">
            <a:extLst>
              <a:ext uri="{FF2B5EF4-FFF2-40B4-BE49-F238E27FC236}">
                <a16:creationId xmlns:a16="http://schemas.microsoft.com/office/drawing/2014/main" id="{A28F51D2-16A2-9D82-2EEF-ADD495589ABF}"/>
              </a:ext>
            </a:extLst>
          </p:cNvPr>
          <p:cNvSpPr txBox="1">
            <a:spLocks/>
          </p:cNvSpPr>
          <p:nvPr/>
        </p:nvSpPr>
        <p:spPr>
          <a:xfrm>
            <a:off x="5394393" y="6324815"/>
            <a:ext cx="3299200" cy="591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67" b="1" dirty="0">
                <a:solidFill>
                  <a:schemeClr val="tx2"/>
                </a:solidFill>
              </a:rPr>
              <a:t>Page 1 </a:t>
            </a:r>
          </a:p>
        </p:txBody>
      </p:sp>
      <p:pic>
        <p:nvPicPr>
          <p:cNvPr id="3" name="Image 2">
            <a:extLst>
              <a:ext uri="{FF2B5EF4-FFF2-40B4-BE49-F238E27FC236}">
                <a16:creationId xmlns:a16="http://schemas.microsoft.com/office/drawing/2014/main" id="{A9CB77C7-08A4-3B39-E016-0B5A4821C4FA}"/>
              </a:ext>
            </a:extLst>
          </p:cNvPr>
          <p:cNvPicPr>
            <a:picLocks noChangeAspect="1"/>
          </p:cNvPicPr>
          <p:nvPr/>
        </p:nvPicPr>
        <p:blipFill>
          <a:blip r:embed="rId3"/>
          <a:srcRect l="574" r="532" b="892"/>
          <a:stretch>
            <a:fillRect/>
          </a:stretch>
        </p:blipFill>
        <p:spPr>
          <a:xfrm>
            <a:off x="0" y="1"/>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99"/>
                                        </p:tgtEl>
                                        <p:attrNameLst>
                                          <p:attrName>style.visibility</p:attrName>
                                        </p:attrNameLst>
                                      </p:cBhvr>
                                      <p:to>
                                        <p:strVal val="visible"/>
                                      </p:to>
                                    </p:set>
                                    <p:anim calcmode="lin" valueType="num">
                                      <p:cBhvr additive="base">
                                        <p:cTn id="7" dur="1000"/>
                                        <p:tgtEl>
                                          <p:spTgt spid="329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9" name="Google Shape;3299;p80"/>
          <p:cNvSpPr txBox="1">
            <a:spLocks noGrp="1"/>
          </p:cNvSpPr>
          <p:nvPr>
            <p:ph type="title"/>
          </p:nvPr>
        </p:nvSpPr>
        <p:spPr>
          <a:xfrm>
            <a:off x="2310703" y="589331"/>
            <a:ext cx="6782879" cy="560800"/>
          </a:xfrm>
          <a:prstGeom prst="rect">
            <a:avLst/>
          </a:prstGeom>
        </p:spPr>
        <p:txBody>
          <a:bodyPr spcFirstLastPara="1" vert="horz" wrap="square" lIns="121900" tIns="0" rIns="121900" bIns="121900" rtlCol="0" anchor="t" anchorCtr="0">
            <a:noAutofit/>
          </a:bodyPr>
          <a:lstStyle/>
          <a:p>
            <a:r>
              <a:rPr lang="en" dirty="0">
                <a:solidFill>
                  <a:schemeClr val="tx2"/>
                </a:solidFill>
              </a:rPr>
              <a:t>LE</a:t>
            </a:r>
            <a:r>
              <a:rPr lang="en" dirty="0"/>
              <a:t> </a:t>
            </a:r>
            <a:r>
              <a:rPr lang="en" dirty="0">
                <a:solidFill>
                  <a:schemeClr val="tx2"/>
                </a:solidFill>
              </a:rPr>
              <a:t>DASHBOARD</a:t>
            </a:r>
            <a:r>
              <a:rPr lang="en" dirty="0"/>
              <a:t> </a:t>
            </a:r>
            <a:r>
              <a:rPr lang="en" dirty="0">
                <a:solidFill>
                  <a:srgbClr val="FFFF00"/>
                </a:solidFill>
              </a:rPr>
              <a:t>Sanitoral</a:t>
            </a:r>
            <a:r>
              <a:rPr lang="en" dirty="0"/>
              <a:t> </a:t>
            </a:r>
            <a:endParaRPr dirty="0"/>
          </a:p>
        </p:txBody>
      </p:sp>
      <p:sp>
        <p:nvSpPr>
          <p:cNvPr id="6" name="Google Shape;3347;p82">
            <a:extLst>
              <a:ext uri="{FF2B5EF4-FFF2-40B4-BE49-F238E27FC236}">
                <a16:creationId xmlns:a16="http://schemas.microsoft.com/office/drawing/2014/main" id="{A28F51D2-16A2-9D82-2EEF-ADD495589ABF}"/>
              </a:ext>
            </a:extLst>
          </p:cNvPr>
          <p:cNvSpPr txBox="1">
            <a:spLocks/>
          </p:cNvSpPr>
          <p:nvPr/>
        </p:nvSpPr>
        <p:spPr>
          <a:xfrm>
            <a:off x="5165221" y="6266800"/>
            <a:ext cx="1178287" cy="591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67" b="1" dirty="0">
                <a:solidFill>
                  <a:schemeClr val="tx2"/>
                </a:solidFill>
              </a:rPr>
              <a:t>Page 2 </a:t>
            </a:r>
          </a:p>
        </p:txBody>
      </p:sp>
      <p:pic>
        <p:nvPicPr>
          <p:cNvPr id="4" name="Image 3">
            <a:extLst>
              <a:ext uri="{FF2B5EF4-FFF2-40B4-BE49-F238E27FC236}">
                <a16:creationId xmlns:a16="http://schemas.microsoft.com/office/drawing/2014/main" id="{B455480C-9AA6-C396-A4C4-199F6ADFA473}"/>
              </a:ext>
            </a:extLst>
          </p:cNvPr>
          <p:cNvPicPr>
            <a:picLocks noChangeAspect="1"/>
          </p:cNvPicPr>
          <p:nvPr/>
        </p:nvPicPr>
        <p:blipFill>
          <a:blip r:embed="rId3"/>
          <a:stretch>
            <a:fillRect/>
          </a:stretch>
        </p:blipFill>
        <p:spPr>
          <a:xfrm>
            <a:off x="13138" y="0"/>
            <a:ext cx="12178862" cy="6858000"/>
          </a:xfrm>
          <a:prstGeom prst="rect">
            <a:avLst/>
          </a:prstGeom>
        </p:spPr>
      </p:pic>
    </p:spTree>
    <p:extLst>
      <p:ext uri="{BB962C8B-B14F-4D97-AF65-F5344CB8AC3E}">
        <p14:creationId xmlns:p14="http://schemas.microsoft.com/office/powerpoint/2010/main" val="117508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99"/>
                                        </p:tgtEl>
                                        <p:attrNameLst>
                                          <p:attrName>style.visibility</p:attrName>
                                        </p:attrNameLst>
                                      </p:cBhvr>
                                      <p:to>
                                        <p:strVal val="visible"/>
                                      </p:to>
                                    </p:set>
                                    <p:anim calcmode="lin" valueType="num">
                                      <p:cBhvr additive="base">
                                        <p:cTn id="7" dur="1000"/>
                                        <p:tgtEl>
                                          <p:spTgt spid="329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62"/>
          <p:cNvSpPr txBox="1">
            <a:spLocks noGrp="1"/>
          </p:cNvSpPr>
          <p:nvPr>
            <p:ph type="title"/>
          </p:nvPr>
        </p:nvSpPr>
        <p:spPr>
          <a:xfrm>
            <a:off x="1994496" y="2361519"/>
            <a:ext cx="6181200" cy="842800"/>
          </a:xfrm>
          <a:prstGeom prst="rect">
            <a:avLst/>
          </a:prstGeom>
        </p:spPr>
        <p:txBody>
          <a:bodyPr spcFirstLastPara="1" vert="horz" wrap="square" lIns="121900" tIns="0" rIns="121900" bIns="121900" rtlCol="0" anchor="t" anchorCtr="0">
            <a:noAutofit/>
          </a:bodyPr>
          <a:lstStyle/>
          <a:p>
            <a:r>
              <a:rPr lang="en" dirty="0"/>
              <a:t>Sanitoral</a:t>
            </a:r>
            <a:endParaRPr dirty="0"/>
          </a:p>
        </p:txBody>
      </p:sp>
      <p:sp>
        <p:nvSpPr>
          <p:cNvPr id="2687" name="Google Shape;2687;p62"/>
          <p:cNvSpPr txBox="1">
            <a:spLocks noGrp="1"/>
          </p:cNvSpPr>
          <p:nvPr>
            <p:ph type="subTitle" idx="1"/>
          </p:nvPr>
        </p:nvSpPr>
        <p:spPr>
          <a:xfrm>
            <a:off x="546847" y="3311745"/>
            <a:ext cx="6705487" cy="928560"/>
          </a:xfrm>
          <a:prstGeom prst="rect">
            <a:avLst/>
          </a:prstGeom>
        </p:spPr>
        <p:txBody>
          <a:bodyPr spcFirstLastPara="1" vert="horz" wrap="square" lIns="121900" tIns="121900" rIns="121900" bIns="121900" rtlCol="0" anchor="t" anchorCtr="0">
            <a:noAutofit/>
          </a:bodyPr>
          <a:lstStyle/>
          <a:p>
            <a:pPr marL="0" indent="0" algn="ctr">
              <a:buClr>
                <a:schemeClr val="dk1"/>
              </a:buClr>
              <a:buSzPts val="1100"/>
            </a:pPr>
            <a:r>
              <a:rPr lang="fr-FR" dirty="0">
                <a:latin typeface="Aldrich" panose="020B0604020202020204" charset="0"/>
              </a:rPr>
              <a:t> Il s’agit d’une société internationale qui fabrique et commercialise des soins bucco-dentaires. </a:t>
            </a:r>
            <a:endParaRPr dirty="0">
              <a:latin typeface="Aldrich" panose="020B0604020202020204" charset="0"/>
            </a:endParaRPr>
          </a:p>
        </p:txBody>
      </p:sp>
      <p:pic>
        <p:nvPicPr>
          <p:cNvPr id="2688" name="Google Shape;2688;p62"/>
          <p:cNvPicPr preferRelativeResize="0"/>
          <p:nvPr/>
        </p:nvPicPr>
        <p:blipFill>
          <a:blip r:embed="rId3">
            <a:alphaModFix/>
          </a:blip>
          <a:stretch>
            <a:fillRect/>
          </a:stretch>
        </p:blipFill>
        <p:spPr>
          <a:xfrm>
            <a:off x="7846141" y="1582240"/>
            <a:ext cx="4499251" cy="4142884"/>
          </a:xfrm>
          <a:prstGeom prst="rect">
            <a:avLst/>
          </a:prstGeom>
          <a:noFill/>
          <a:ln>
            <a:noFill/>
          </a:ln>
        </p:spPr>
      </p:pic>
      <p:sp>
        <p:nvSpPr>
          <p:cNvPr id="2689" name="Google Shape;2689;p62"/>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690" name="Google Shape;2690;p62"/>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2691" name="Google Shape;2691;p62">
            <a:hlinkClick r:id="rId4" action="ppaction://hlinksldjump"/>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2692" name="Google Shape;2692;p62">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93" name="Google Shape;2693;p62">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88"/>
                                        </p:tgtEl>
                                        <p:attrNameLst>
                                          <p:attrName>style.visibility</p:attrName>
                                        </p:attrNameLst>
                                      </p:cBhvr>
                                      <p:to>
                                        <p:strVal val="visible"/>
                                      </p:to>
                                    </p:set>
                                    <p:anim calcmode="lin" valueType="num">
                                      <p:cBhvr additive="base">
                                        <p:cTn id="7" dur="1000"/>
                                        <p:tgtEl>
                                          <p:spTgt spid="268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686"/>
                                        </p:tgtEl>
                                        <p:attrNameLst>
                                          <p:attrName>style.visibility</p:attrName>
                                        </p:attrNameLst>
                                      </p:cBhvr>
                                      <p:to>
                                        <p:strVal val="visible"/>
                                      </p:to>
                                    </p:set>
                                    <p:anim calcmode="lin" valueType="num">
                                      <p:cBhvr additive="base">
                                        <p:cTn id="10" dur="1000"/>
                                        <p:tgtEl>
                                          <p:spTgt spid="2686"/>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687"/>
                                        </p:tgtEl>
                                        <p:attrNameLst>
                                          <p:attrName>style.visibility</p:attrName>
                                        </p:attrNameLst>
                                      </p:cBhvr>
                                      <p:to>
                                        <p:strVal val="visible"/>
                                      </p:to>
                                    </p:set>
                                    <p:animEffect transition="in" filter="fade">
                                      <p:cBhvr>
                                        <p:cTn id="13" dur="1000"/>
                                        <p:tgtEl>
                                          <p:spTgt spid="2687"/>
                                        </p:tgtEl>
                                      </p:cBhvr>
                                    </p:animEffect>
                                  </p:childTnLst>
                                </p:cTn>
                              </p:par>
                              <p:par>
                                <p:cTn id="14" presetID="10" presetClass="entr" presetSubtype="0" fill="hold" nodeType="withEffect">
                                  <p:stCondLst>
                                    <p:cond delay="0"/>
                                  </p:stCondLst>
                                  <p:childTnLst>
                                    <p:set>
                                      <p:cBhvr>
                                        <p:cTn id="15" dur="1" fill="hold">
                                          <p:stCondLst>
                                            <p:cond delay="0"/>
                                          </p:stCondLst>
                                        </p:cTn>
                                        <p:tgtEl>
                                          <p:spTgt spid="2689"/>
                                        </p:tgtEl>
                                        <p:attrNameLst>
                                          <p:attrName>style.visibility</p:attrName>
                                        </p:attrNameLst>
                                      </p:cBhvr>
                                      <p:to>
                                        <p:strVal val="visible"/>
                                      </p:to>
                                    </p:set>
                                    <p:animEffect transition="in" filter="fade">
                                      <p:cBhvr>
                                        <p:cTn id="16" dur="1000"/>
                                        <p:tgtEl>
                                          <p:spTgt spid="2689"/>
                                        </p:tgtEl>
                                      </p:cBhvr>
                                    </p:animEffect>
                                  </p:childTnLst>
                                </p:cTn>
                              </p:par>
                              <p:par>
                                <p:cTn id="17" presetID="10" presetClass="entr" presetSubtype="0" fill="hold" nodeType="withEffect">
                                  <p:stCondLst>
                                    <p:cond delay="0"/>
                                  </p:stCondLst>
                                  <p:childTnLst>
                                    <p:set>
                                      <p:cBhvr>
                                        <p:cTn id="18" dur="1" fill="hold">
                                          <p:stCondLst>
                                            <p:cond delay="0"/>
                                          </p:stCondLst>
                                        </p:cTn>
                                        <p:tgtEl>
                                          <p:spTgt spid="2690"/>
                                        </p:tgtEl>
                                        <p:attrNameLst>
                                          <p:attrName>style.visibility</p:attrName>
                                        </p:attrNameLst>
                                      </p:cBhvr>
                                      <p:to>
                                        <p:strVal val="visible"/>
                                      </p:to>
                                    </p:set>
                                    <p:animEffect transition="in" filter="fade">
                                      <p:cBhvr>
                                        <p:cTn id="19" dur="1000"/>
                                        <p:tgtEl>
                                          <p:spTgt spid="2690"/>
                                        </p:tgtEl>
                                      </p:cBhvr>
                                    </p:animEffect>
                                  </p:childTnLst>
                                </p:cTn>
                              </p:par>
                              <p:par>
                                <p:cTn id="20" presetID="10" presetClass="entr" presetSubtype="0" fill="hold" nodeType="withEffect">
                                  <p:stCondLst>
                                    <p:cond delay="0"/>
                                  </p:stCondLst>
                                  <p:childTnLst>
                                    <p:set>
                                      <p:cBhvr>
                                        <p:cTn id="21" dur="1" fill="hold">
                                          <p:stCondLst>
                                            <p:cond delay="0"/>
                                          </p:stCondLst>
                                        </p:cTn>
                                        <p:tgtEl>
                                          <p:spTgt spid="2691"/>
                                        </p:tgtEl>
                                        <p:attrNameLst>
                                          <p:attrName>style.visibility</p:attrName>
                                        </p:attrNameLst>
                                      </p:cBhvr>
                                      <p:to>
                                        <p:strVal val="visible"/>
                                      </p:to>
                                    </p:set>
                                    <p:animEffect transition="in" filter="fade">
                                      <p:cBhvr>
                                        <p:cTn id="22" dur="1000"/>
                                        <p:tgtEl>
                                          <p:spTgt spid="2691"/>
                                        </p:tgtEl>
                                      </p:cBhvr>
                                    </p:animEffect>
                                  </p:childTnLst>
                                </p:cTn>
                              </p:par>
                              <p:par>
                                <p:cTn id="23" presetID="10" presetClass="entr" presetSubtype="0" fill="hold" nodeType="withEffect">
                                  <p:stCondLst>
                                    <p:cond delay="0"/>
                                  </p:stCondLst>
                                  <p:childTnLst>
                                    <p:set>
                                      <p:cBhvr>
                                        <p:cTn id="24" dur="1" fill="hold">
                                          <p:stCondLst>
                                            <p:cond delay="0"/>
                                          </p:stCondLst>
                                        </p:cTn>
                                        <p:tgtEl>
                                          <p:spTgt spid="2692"/>
                                        </p:tgtEl>
                                        <p:attrNameLst>
                                          <p:attrName>style.visibility</p:attrName>
                                        </p:attrNameLst>
                                      </p:cBhvr>
                                      <p:to>
                                        <p:strVal val="visible"/>
                                      </p:to>
                                    </p:set>
                                    <p:animEffect transition="in" filter="fade">
                                      <p:cBhvr>
                                        <p:cTn id="25" dur="1000"/>
                                        <p:tgtEl>
                                          <p:spTgt spid="2692"/>
                                        </p:tgtEl>
                                      </p:cBhvr>
                                    </p:animEffect>
                                  </p:childTnLst>
                                </p:cTn>
                              </p:par>
                              <p:par>
                                <p:cTn id="26" presetID="10" presetClass="entr" presetSubtype="0" fill="hold" nodeType="withEffect">
                                  <p:stCondLst>
                                    <p:cond delay="0"/>
                                  </p:stCondLst>
                                  <p:childTnLst>
                                    <p:set>
                                      <p:cBhvr>
                                        <p:cTn id="27" dur="1" fill="hold">
                                          <p:stCondLst>
                                            <p:cond delay="0"/>
                                          </p:stCondLst>
                                        </p:cTn>
                                        <p:tgtEl>
                                          <p:spTgt spid="2693"/>
                                        </p:tgtEl>
                                        <p:attrNameLst>
                                          <p:attrName>style.visibility</p:attrName>
                                        </p:attrNameLst>
                                      </p:cBhvr>
                                      <p:to>
                                        <p:strVal val="visible"/>
                                      </p:to>
                                    </p:set>
                                    <p:animEffect transition="in" filter="fade">
                                      <p:cBhvr>
                                        <p:cTn id="28" dur="1000"/>
                                        <p:tgtEl>
                                          <p:spTgt spid="2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6">
          <a:extLst>
            <a:ext uri="{FF2B5EF4-FFF2-40B4-BE49-F238E27FC236}">
              <a16:creationId xmlns:a16="http://schemas.microsoft.com/office/drawing/2014/main" id="{D53E2B41-A418-EBB7-802F-DC0C42C1FFBE}"/>
            </a:ext>
          </a:extLst>
        </p:cNvPr>
        <p:cNvGrpSpPr/>
        <p:nvPr/>
      </p:nvGrpSpPr>
      <p:grpSpPr>
        <a:xfrm>
          <a:off x="0" y="0"/>
          <a:ext cx="0" cy="0"/>
          <a:chOff x="0" y="0"/>
          <a:chExt cx="0" cy="0"/>
        </a:xfrm>
      </p:grpSpPr>
      <p:sp>
        <p:nvSpPr>
          <p:cNvPr id="3299" name="Google Shape;3299;p80">
            <a:extLst>
              <a:ext uri="{FF2B5EF4-FFF2-40B4-BE49-F238E27FC236}">
                <a16:creationId xmlns:a16="http://schemas.microsoft.com/office/drawing/2014/main" id="{DF408253-C0C7-5832-3997-2E694622A510}"/>
              </a:ext>
            </a:extLst>
          </p:cNvPr>
          <p:cNvSpPr txBox="1">
            <a:spLocks noGrp="1"/>
          </p:cNvSpPr>
          <p:nvPr>
            <p:ph type="title"/>
          </p:nvPr>
        </p:nvSpPr>
        <p:spPr>
          <a:xfrm>
            <a:off x="2310703" y="589331"/>
            <a:ext cx="6782879" cy="560800"/>
          </a:xfrm>
          <a:prstGeom prst="rect">
            <a:avLst/>
          </a:prstGeom>
        </p:spPr>
        <p:txBody>
          <a:bodyPr spcFirstLastPara="1" vert="horz" wrap="square" lIns="121900" tIns="0" rIns="121900" bIns="121900" rtlCol="0" anchor="t" anchorCtr="0">
            <a:noAutofit/>
          </a:bodyPr>
          <a:lstStyle/>
          <a:p>
            <a:r>
              <a:rPr lang="en" dirty="0">
                <a:solidFill>
                  <a:schemeClr val="tx2"/>
                </a:solidFill>
              </a:rPr>
              <a:t>LE</a:t>
            </a:r>
            <a:r>
              <a:rPr lang="en" dirty="0"/>
              <a:t> </a:t>
            </a:r>
            <a:r>
              <a:rPr lang="en" dirty="0">
                <a:solidFill>
                  <a:schemeClr val="tx2"/>
                </a:solidFill>
              </a:rPr>
              <a:t>DASHBOARD</a:t>
            </a:r>
            <a:r>
              <a:rPr lang="en" dirty="0"/>
              <a:t> </a:t>
            </a:r>
            <a:r>
              <a:rPr lang="en" dirty="0">
                <a:solidFill>
                  <a:srgbClr val="FFFF00"/>
                </a:solidFill>
              </a:rPr>
              <a:t>Sanitoral</a:t>
            </a:r>
            <a:r>
              <a:rPr lang="en" dirty="0"/>
              <a:t> </a:t>
            </a:r>
            <a:endParaRPr dirty="0"/>
          </a:p>
        </p:txBody>
      </p:sp>
      <p:sp>
        <p:nvSpPr>
          <p:cNvPr id="6" name="Google Shape;3347;p82">
            <a:extLst>
              <a:ext uri="{FF2B5EF4-FFF2-40B4-BE49-F238E27FC236}">
                <a16:creationId xmlns:a16="http://schemas.microsoft.com/office/drawing/2014/main" id="{16BC659B-220F-3557-C6C1-C4FB38A7DF39}"/>
              </a:ext>
            </a:extLst>
          </p:cNvPr>
          <p:cNvSpPr txBox="1">
            <a:spLocks/>
          </p:cNvSpPr>
          <p:nvPr/>
        </p:nvSpPr>
        <p:spPr>
          <a:xfrm>
            <a:off x="5165221" y="6266800"/>
            <a:ext cx="1178287" cy="591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67" b="1" dirty="0">
                <a:solidFill>
                  <a:schemeClr val="tx2"/>
                </a:solidFill>
              </a:rPr>
              <a:t>Page 2 </a:t>
            </a:r>
          </a:p>
        </p:txBody>
      </p:sp>
      <p:pic>
        <p:nvPicPr>
          <p:cNvPr id="3" name="Image 2">
            <a:extLst>
              <a:ext uri="{FF2B5EF4-FFF2-40B4-BE49-F238E27FC236}">
                <a16:creationId xmlns:a16="http://schemas.microsoft.com/office/drawing/2014/main" id="{4E97F257-5CED-ACB1-7806-C40E2485E1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8641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99"/>
                                        </p:tgtEl>
                                        <p:attrNameLst>
                                          <p:attrName>style.visibility</p:attrName>
                                        </p:attrNameLst>
                                      </p:cBhvr>
                                      <p:to>
                                        <p:strVal val="visible"/>
                                      </p:to>
                                    </p:set>
                                    <p:anim calcmode="lin" valueType="num">
                                      <p:cBhvr additive="base">
                                        <p:cTn id="7" dur="1000"/>
                                        <p:tgtEl>
                                          <p:spTgt spid="329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9" name="Google Shape;3299;p80"/>
          <p:cNvSpPr txBox="1">
            <a:spLocks noGrp="1"/>
          </p:cNvSpPr>
          <p:nvPr>
            <p:ph type="title"/>
          </p:nvPr>
        </p:nvSpPr>
        <p:spPr>
          <a:xfrm>
            <a:off x="2374871" y="279543"/>
            <a:ext cx="6782879" cy="560800"/>
          </a:xfrm>
          <a:prstGeom prst="rect">
            <a:avLst/>
          </a:prstGeom>
        </p:spPr>
        <p:txBody>
          <a:bodyPr spcFirstLastPara="1" vert="horz" wrap="square" lIns="121900" tIns="0" rIns="121900" bIns="121900" rtlCol="0" anchor="t" anchorCtr="0">
            <a:noAutofit/>
          </a:bodyPr>
          <a:lstStyle/>
          <a:p>
            <a:r>
              <a:rPr lang="en" dirty="0">
                <a:solidFill>
                  <a:schemeClr val="tx2"/>
                </a:solidFill>
              </a:rPr>
              <a:t>LE</a:t>
            </a:r>
            <a:r>
              <a:rPr lang="en" dirty="0"/>
              <a:t> </a:t>
            </a:r>
            <a:r>
              <a:rPr lang="en" dirty="0">
                <a:solidFill>
                  <a:schemeClr val="tx2"/>
                </a:solidFill>
              </a:rPr>
              <a:t>DASHBOARD</a:t>
            </a:r>
            <a:r>
              <a:rPr lang="en" dirty="0"/>
              <a:t> </a:t>
            </a:r>
            <a:r>
              <a:rPr lang="en" dirty="0">
                <a:solidFill>
                  <a:srgbClr val="FFFF00"/>
                </a:solidFill>
              </a:rPr>
              <a:t>Sanitoral</a:t>
            </a:r>
            <a:r>
              <a:rPr lang="en" dirty="0"/>
              <a:t> </a:t>
            </a:r>
            <a:endParaRPr dirty="0"/>
          </a:p>
        </p:txBody>
      </p:sp>
      <p:pic>
        <p:nvPicPr>
          <p:cNvPr id="3" name="Image 2">
            <a:extLst>
              <a:ext uri="{FF2B5EF4-FFF2-40B4-BE49-F238E27FC236}">
                <a16:creationId xmlns:a16="http://schemas.microsoft.com/office/drawing/2014/main" id="{E933BDC2-5DAE-0D2B-AC25-64BF115729E5}"/>
              </a:ext>
            </a:extLst>
          </p:cNvPr>
          <p:cNvPicPr>
            <a:picLocks noChangeAspect="1"/>
          </p:cNvPicPr>
          <p:nvPr/>
        </p:nvPicPr>
        <p:blipFill>
          <a:blip r:embed="rId3"/>
          <a:stretch>
            <a:fillRect/>
          </a:stretch>
        </p:blipFill>
        <p:spPr>
          <a:xfrm>
            <a:off x="2209260" y="1465788"/>
            <a:ext cx="4458323" cy="1524213"/>
          </a:xfrm>
          <a:prstGeom prst="rect">
            <a:avLst/>
          </a:prstGeom>
        </p:spPr>
      </p:pic>
      <p:sp>
        <p:nvSpPr>
          <p:cNvPr id="4" name="Google Shape;3639;p88">
            <a:extLst>
              <a:ext uri="{FF2B5EF4-FFF2-40B4-BE49-F238E27FC236}">
                <a16:creationId xmlns:a16="http://schemas.microsoft.com/office/drawing/2014/main" id="{BB7E7337-7C56-1452-740B-CD3BF12B3D46}"/>
              </a:ext>
            </a:extLst>
          </p:cNvPr>
          <p:cNvSpPr txBox="1">
            <a:spLocks noGrp="1"/>
          </p:cNvSpPr>
          <p:nvPr>
            <p:ph type="subTitle" idx="1"/>
          </p:nvPr>
        </p:nvSpPr>
        <p:spPr>
          <a:xfrm>
            <a:off x="3525000" y="4646959"/>
            <a:ext cx="5142000" cy="1301600"/>
          </a:xfrm>
          <a:prstGeom prst="rect">
            <a:avLst/>
          </a:prstGeom>
        </p:spPr>
        <p:txBody>
          <a:bodyPr spcFirstLastPara="1" vert="horz" wrap="square" lIns="121900" tIns="121900" rIns="121900" bIns="121900" rtlCol="0" anchor="t" anchorCtr="0">
            <a:noAutofit/>
          </a:bodyPr>
          <a:lstStyle/>
          <a:p>
            <a:pPr marL="0" indent="0" algn="ctr">
              <a:buNone/>
            </a:pPr>
            <a:r>
              <a:rPr lang="en" dirty="0"/>
              <a:t>Exemples de filtres en utilisant les listes déroulantes .</a:t>
            </a:r>
            <a:endParaRPr dirty="0"/>
          </a:p>
        </p:txBody>
      </p:sp>
      <p:pic>
        <p:nvPicPr>
          <p:cNvPr id="12" name="Image 11">
            <a:extLst>
              <a:ext uri="{FF2B5EF4-FFF2-40B4-BE49-F238E27FC236}">
                <a16:creationId xmlns:a16="http://schemas.microsoft.com/office/drawing/2014/main" id="{97D0BA28-99EA-D5F4-D9D5-80EB89CE07F9}"/>
              </a:ext>
            </a:extLst>
          </p:cNvPr>
          <p:cNvPicPr>
            <a:picLocks noChangeAspect="1"/>
          </p:cNvPicPr>
          <p:nvPr/>
        </p:nvPicPr>
        <p:blipFill>
          <a:blip r:embed="rId4"/>
          <a:stretch>
            <a:fillRect/>
          </a:stretch>
        </p:blipFill>
        <p:spPr>
          <a:xfrm>
            <a:off x="6957691" y="1443470"/>
            <a:ext cx="3738788" cy="2922407"/>
          </a:xfrm>
          <a:prstGeom prst="rect">
            <a:avLst/>
          </a:prstGeom>
        </p:spPr>
      </p:pic>
      <p:pic>
        <p:nvPicPr>
          <p:cNvPr id="14" name="Image 13">
            <a:extLst>
              <a:ext uri="{FF2B5EF4-FFF2-40B4-BE49-F238E27FC236}">
                <a16:creationId xmlns:a16="http://schemas.microsoft.com/office/drawing/2014/main" id="{10D6E419-8AE4-BFB0-3B91-897AAEAFB426}"/>
              </a:ext>
            </a:extLst>
          </p:cNvPr>
          <p:cNvPicPr>
            <a:picLocks noChangeAspect="1"/>
          </p:cNvPicPr>
          <p:nvPr/>
        </p:nvPicPr>
        <p:blipFill>
          <a:blip r:embed="rId5"/>
          <a:stretch>
            <a:fillRect/>
          </a:stretch>
        </p:blipFill>
        <p:spPr>
          <a:xfrm>
            <a:off x="2209261" y="3148100"/>
            <a:ext cx="4458323" cy="1219371"/>
          </a:xfrm>
          <a:prstGeom prst="rect">
            <a:avLst/>
          </a:prstGeom>
        </p:spPr>
      </p:pic>
    </p:spTree>
    <p:extLst>
      <p:ext uri="{BB962C8B-B14F-4D97-AF65-F5344CB8AC3E}">
        <p14:creationId xmlns:p14="http://schemas.microsoft.com/office/powerpoint/2010/main" val="23124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99"/>
                                        </p:tgtEl>
                                        <p:attrNameLst>
                                          <p:attrName>style.visibility</p:attrName>
                                        </p:attrNameLst>
                                      </p:cBhvr>
                                      <p:to>
                                        <p:strVal val="visible"/>
                                      </p:to>
                                    </p:set>
                                    <p:anim calcmode="lin" valueType="num">
                                      <p:cBhvr additive="base">
                                        <p:cTn id="7" dur="1000"/>
                                        <p:tgtEl>
                                          <p:spTgt spid="329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88"/>
          <p:cNvSpPr txBox="1">
            <a:spLocks noGrp="1"/>
          </p:cNvSpPr>
          <p:nvPr>
            <p:ph type="subTitle" idx="1"/>
          </p:nvPr>
        </p:nvSpPr>
        <p:spPr>
          <a:xfrm>
            <a:off x="951833" y="4140784"/>
            <a:ext cx="5142000" cy="1301600"/>
          </a:xfrm>
          <a:prstGeom prst="rect">
            <a:avLst/>
          </a:prstGeom>
        </p:spPr>
        <p:txBody>
          <a:bodyPr spcFirstLastPara="1" vert="horz" wrap="square" lIns="121900" tIns="121900" rIns="121900" bIns="121900" rtlCol="0" anchor="t" anchorCtr="0">
            <a:noAutofit/>
          </a:bodyPr>
          <a:lstStyle/>
          <a:p>
            <a:pPr marL="0" indent="0"/>
            <a:r>
              <a:rPr lang="en" dirty="0"/>
              <a:t>Nous avons trois types d’utilisateurs dans le cadre de notre projet : le Directeur Général , le Directeur Régional et le Directeur Pays.  </a:t>
            </a:r>
            <a:endParaRPr dirty="0"/>
          </a:p>
        </p:txBody>
      </p:sp>
      <p:sp>
        <p:nvSpPr>
          <p:cNvPr id="3640" name="Google Shape;3640;p88"/>
          <p:cNvSpPr txBox="1">
            <a:spLocks noGrp="1"/>
          </p:cNvSpPr>
          <p:nvPr>
            <p:ph type="title"/>
          </p:nvPr>
        </p:nvSpPr>
        <p:spPr>
          <a:xfrm>
            <a:off x="436880" y="1498661"/>
            <a:ext cx="5004387" cy="2437723"/>
          </a:xfrm>
          <a:prstGeom prst="rect">
            <a:avLst/>
          </a:prstGeom>
        </p:spPr>
        <p:txBody>
          <a:bodyPr spcFirstLastPara="1" vert="horz" wrap="square" lIns="121900" tIns="0" rIns="121900" bIns="121900" rtlCol="0" anchor="t" anchorCtr="0">
            <a:noAutofit/>
          </a:bodyPr>
          <a:lstStyle/>
          <a:p>
            <a:r>
              <a:rPr lang="en" dirty="0"/>
              <a:t>LA </a:t>
            </a:r>
            <a:r>
              <a:rPr lang="en" dirty="0">
                <a:solidFill>
                  <a:schemeClr val="tx2"/>
                </a:solidFill>
              </a:rPr>
              <a:t>GESTION</a:t>
            </a:r>
            <a:r>
              <a:rPr lang="en" dirty="0"/>
              <a:t> DES </a:t>
            </a:r>
            <a:r>
              <a:rPr lang="en" dirty="0">
                <a:solidFill>
                  <a:schemeClr val="bg2"/>
                </a:solidFill>
              </a:rPr>
              <a:t>UTILISATEURS </a:t>
            </a:r>
            <a:r>
              <a:rPr lang="en" dirty="0">
                <a:solidFill>
                  <a:schemeClr val="accent1"/>
                </a:solidFill>
              </a:rPr>
              <a:t>RLS</a:t>
            </a:r>
            <a:endParaRPr dirty="0">
              <a:solidFill>
                <a:schemeClr val="accent1"/>
              </a:solidFill>
            </a:endParaRPr>
          </a:p>
        </p:txBody>
      </p:sp>
      <p:pic>
        <p:nvPicPr>
          <p:cNvPr id="3641" name="Google Shape;3641;p88"/>
          <p:cNvPicPr preferRelativeResize="0"/>
          <p:nvPr/>
        </p:nvPicPr>
        <p:blipFill rotWithShape="1">
          <a:blip r:embed="rId3">
            <a:alphaModFix/>
          </a:blip>
          <a:srcRect l="23293" t="872" r="20980"/>
          <a:stretch/>
        </p:blipFill>
        <p:spPr>
          <a:xfrm>
            <a:off x="6511500" y="113401"/>
            <a:ext cx="5562965" cy="6631199"/>
          </a:xfrm>
          <a:prstGeom prst="rect">
            <a:avLst/>
          </a:prstGeom>
          <a:noFill/>
          <a:ln w="9525" cap="flat" cmpd="sng">
            <a:solidFill>
              <a:schemeClr val="dk2"/>
            </a:solidFill>
            <a:prstDash val="solid"/>
            <a:round/>
            <a:headEnd type="none" w="sm" len="sm"/>
            <a:tailEnd type="none" w="sm" len="sm"/>
          </a:ln>
        </p:spPr>
      </p:pic>
      <p:pic>
        <p:nvPicPr>
          <p:cNvPr id="3642" name="Google Shape;3642;p88"/>
          <p:cNvPicPr preferRelativeResize="0"/>
          <p:nvPr/>
        </p:nvPicPr>
        <p:blipFill>
          <a:blip r:embed="rId4">
            <a:alphaModFix/>
          </a:blip>
          <a:stretch>
            <a:fillRect/>
          </a:stretch>
        </p:blipFill>
        <p:spPr>
          <a:xfrm>
            <a:off x="204322" y="5344667"/>
            <a:ext cx="12470951" cy="3575000"/>
          </a:xfrm>
          <a:prstGeom prst="rect">
            <a:avLst/>
          </a:prstGeom>
          <a:noFill/>
          <a:ln>
            <a:noFill/>
          </a:ln>
        </p:spPr>
      </p:pic>
      <p:grpSp>
        <p:nvGrpSpPr>
          <p:cNvPr id="3643" name="Google Shape;3643;p88"/>
          <p:cNvGrpSpPr/>
          <p:nvPr/>
        </p:nvGrpSpPr>
        <p:grpSpPr>
          <a:xfrm flipH="1">
            <a:off x="10550559" y="1704760"/>
            <a:ext cx="385560" cy="379624"/>
            <a:chOff x="426000" y="3302025"/>
            <a:chExt cx="220875" cy="217475"/>
          </a:xfrm>
        </p:grpSpPr>
        <p:sp>
          <p:nvSpPr>
            <p:cNvPr id="3644" name="Google Shape;3644;p8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645" name="Google Shape;3645;p8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3646" name="Google Shape;3646;p88"/>
          <p:cNvGrpSpPr/>
          <p:nvPr/>
        </p:nvGrpSpPr>
        <p:grpSpPr>
          <a:xfrm flipH="1">
            <a:off x="12198648" y="1207700"/>
            <a:ext cx="476605" cy="1275072"/>
            <a:chOff x="357713" y="600975"/>
            <a:chExt cx="357454" cy="956304"/>
          </a:xfrm>
        </p:grpSpPr>
        <p:sp>
          <p:nvSpPr>
            <p:cNvPr id="3647" name="Google Shape;3647;p8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48" name="Google Shape;3648;p8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49" name="Google Shape;3649;p8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50" name="Google Shape;3650;p8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grpSp>
      <p:sp>
        <p:nvSpPr>
          <p:cNvPr id="3651" name="Google Shape;3651;p88"/>
          <p:cNvSpPr/>
          <p:nvPr/>
        </p:nvSpPr>
        <p:spPr>
          <a:xfrm flipH="1">
            <a:off x="4884471" y="717651"/>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652" name="Google Shape;3652;p88"/>
          <p:cNvSpPr/>
          <p:nvPr/>
        </p:nvSpPr>
        <p:spPr>
          <a:xfrm flipH="1">
            <a:off x="7200082" y="42871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3653" name="Google Shape;3653;p88"/>
          <p:cNvGrpSpPr/>
          <p:nvPr/>
        </p:nvGrpSpPr>
        <p:grpSpPr>
          <a:xfrm>
            <a:off x="2875251" y="757962"/>
            <a:ext cx="1057675" cy="243865"/>
            <a:chOff x="2685575" y="2835950"/>
            <a:chExt cx="433000" cy="99825"/>
          </a:xfrm>
        </p:grpSpPr>
        <p:sp>
          <p:nvSpPr>
            <p:cNvPr id="3654" name="Google Shape;3654;p8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655" name="Google Shape;3655;p8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656" name="Google Shape;3656;p8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657" name="Google Shape;3657;p8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3658" name="Google Shape;3658;p88"/>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659" name="Google Shape;3659;p88"/>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660" name="Google Shape;3660;p88">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661" name="Google Shape;3661;p88">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662" name="Google Shape;3662;p88">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51"/>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640"/>
                                        </p:tgtEl>
                                        <p:attrNameLst>
                                          <p:attrName>style.visibility</p:attrName>
                                        </p:attrNameLst>
                                      </p:cBhvr>
                                      <p:to>
                                        <p:strVal val="visible"/>
                                      </p:to>
                                    </p:set>
                                    <p:anim calcmode="lin" valueType="num">
                                      <p:cBhvr additive="base">
                                        <p:cTn id="9" dur="1000"/>
                                        <p:tgtEl>
                                          <p:spTgt spid="3640"/>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3639"/>
                                        </p:tgtEl>
                                        <p:attrNameLst>
                                          <p:attrName>style.visibility</p:attrName>
                                        </p:attrNameLst>
                                      </p:cBhvr>
                                      <p:to>
                                        <p:strVal val="visible"/>
                                      </p:to>
                                    </p:set>
                                    <p:animEffect transition="in" filter="fade">
                                      <p:cBhvr>
                                        <p:cTn id="12" dur="1000"/>
                                        <p:tgtEl>
                                          <p:spTgt spid="3639"/>
                                        </p:tgtEl>
                                      </p:cBhvr>
                                    </p:animEffect>
                                  </p:childTnLst>
                                </p:cTn>
                              </p:par>
                              <p:par>
                                <p:cTn id="13" presetID="2" presetClass="entr" presetSubtype="2" fill="hold" nodeType="withEffect">
                                  <p:stCondLst>
                                    <p:cond delay="0"/>
                                  </p:stCondLst>
                                  <p:childTnLst>
                                    <p:set>
                                      <p:cBhvr>
                                        <p:cTn id="14" dur="1" fill="hold">
                                          <p:stCondLst>
                                            <p:cond delay="0"/>
                                          </p:stCondLst>
                                        </p:cTn>
                                        <p:tgtEl>
                                          <p:spTgt spid="3642"/>
                                        </p:tgtEl>
                                        <p:attrNameLst>
                                          <p:attrName>style.visibility</p:attrName>
                                        </p:attrNameLst>
                                      </p:cBhvr>
                                      <p:to>
                                        <p:strVal val="visible"/>
                                      </p:to>
                                    </p:set>
                                    <p:anim calcmode="lin" valueType="num">
                                      <p:cBhvr additive="base">
                                        <p:cTn id="15" dur="1000"/>
                                        <p:tgtEl>
                                          <p:spTgt spid="3642"/>
                                        </p:tgtEl>
                                        <p:attrNameLst>
                                          <p:attrName>ppt_x</p:attrName>
                                        </p:attrNameLst>
                                      </p:cBhvr>
                                      <p:tavLst>
                                        <p:tav tm="0">
                                          <p:val>
                                            <p:strVal val="#ppt_x+1"/>
                                          </p:val>
                                        </p:tav>
                                        <p:tav tm="100000">
                                          <p:val>
                                            <p:strVal val="#ppt_x"/>
                                          </p:val>
                                        </p:tav>
                                      </p:tavLst>
                                    </p:anim>
                                  </p:childTnLst>
                                </p:cTn>
                              </p:par>
                              <p:par>
                                <p:cTn id="16" presetID="23" presetClass="entr" presetSubtype="16" fill="hold" nodeType="withEffect">
                                  <p:stCondLst>
                                    <p:cond delay="0"/>
                                  </p:stCondLst>
                                  <p:childTnLst>
                                    <p:set>
                                      <p:cBhvr>
                                        <p:cTn id="17" dur="1" fill="hold">
                                          <p:stCondLst>
                                            <p:cond delay="0"/>
                                          </p:stCondLst>
                                        </p:cTn>
                                        <p:tgtEl>
                                          <p:spTgt spid="3652"/>
                                        </p:tgtEl>
                                        <p:attrNameLst>
                                          <p:attrName>style.visibility</p:attrName>
                                        </p:attrNameLst>
                                      </p:cBhvr>
                                      <p:to>
                                        <p:strVal val="visible"/>
                                      </p:to>
                                    </p:set>
                                    <p:anim calcmode="lin" valueType="num">
                                      <p:cBhvr additive="base">
                                        <p:cTn id="18" dur="1000"/>
                                        <p:tgtEl>
                                          <p:spTgt spid="3652"/>
                                        </p:tgtEl>
                                        <p:attrNameLst>
                                          <p:attrName>ppt_w</p:attrName>
                                        </p:attrNameLst>
                                      </p:cBhvr>
                                      <p:tavLst>
                                        <p:tav tm="0">
                                          <p:val>
                                            <p:strVal val="0"/>
                                          </p:val>
                                        </p:tav>
                                        <p:tav tm="100000">
                                          <p:val>
                                            <p:strVal val="#ppt_w"/>
                                          </p:val>
                                        </p:tav>
                                      </p:tavLst>
                                    </p:anim>
                                    <p:anim calcmode="lin" valueType="num">
                                      <p:cBhvr additive="base">
                                        <p:cTn id="19" dur="1000"/>
                                        <p:tgtEl>
                                          <p:spTgt spid="3652"/>
                                        </p:tgtEl>
                                        <p:attrNameLst>
                                          <p:attrName>ppt_h</p:attrName>
                                        </p:attrNameLst>
                                      </p:cBhvr>
                                      <p:tavLst>
                                        <p:tav tm="0">
                                          <p:val>
                                            <p:strVal val="0"/>
                                          </p:val>
                                        </p:tav>
                                        <p:tav tm="100000">
                                          <p:val>
                                            <p:strVal val="#ppt_h"/>
                                          </p:val>
                                        </p:tav>
                                      </p:tavLst>
                                    </p:anim>
                                  </p:childTnLst>
                                </p:cTn>
                              </p:par>
                              <p:par>
                                <p:cTn id="20" presetID="2" presetClass="entr" presetSubtype="1" fill="hold" nodeType="withEffect">
                                  <p:stCondLst>
                                    <p:cond delay="0"/>
                                  </p:stCondLst>
                                  <p:childTnLst>
                                    <p:set>
                                      <p:cBhvr>
                                        <p:cTn id="21" dur="1" fill="hold">
                                          <p:stCondLst>
                                            <p:cond delay="0"/>
                                          </p:stCondLst>
                                        </p:cTn>
                                        <p:tgtEl>
                                          <p:spTgt spid="3643"/>
                                        </p:tgtEl>
                                        <p:attrNameLst>
                                          <p:attrName>style.visibility</p:attrName>
                                        </p:attrNameLst>
                                      </p:cBhvr>
                                      <p:to>
                                        <p:strVal val="visible"/>
                                      </p:to>
                                    </p:set>
                                    <p:anim calcmode="lin" valueType="num">
                                      <p:cBhvr additive="base">
                                        <p:cTn id="22" dur="1000"/>
                                        <p:tgtEl>
                                          <p:spTgt spid="3643"/>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3641"/>
                                        </p:tgtEl>
                                        <p:attrNameLst>
                                          <p:attrName>style.visibility</p:attrName>
                                        </p:attrNameLst>
                                      </p:cBhvr>
                                      <p:to>
                                        <p:strVal val="visible"/>
                                      </p:to>
                                    </p:set>
                                    <p:anim calcmode="lin" valueType="num">
                                      <p:cBhvr additive="base">
                                        <p:cTn id="25" dur="1000"/>
                                        <p:tgtEl>
                                          <p:spTgt spid="3641"/>
                                        </p:tgtEl>
                                        <p:attrNameLst>
                                          <p:attrName>ppt_y</p:attrName>
                                        </p:attrNameLst>
                                      </p:cBhvr>
                                      <p:tavLst>
                                        <p:tav tm="0">
                                          <p:val>
                                            <p:strVal val="#ppt_y-1"/>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653"/>
                                        </p:tgtEl>
                                        <p:attrNameLst>
                                          <p:attrName>style.visibility</p:attrName>
                                        </p:attrNameLst>
                                      </p:cBhvr>
                                      <p:to>
                                        <p:strVal val="visible"/>
                                      </p:to>
                                    </p:set>
                                    <p:anim calcmode="lin" valueType="num">
                                      <p:cBhvr additive="base">
                                        <p:cTn id="28" dur="1000"/>
                                        <p:tgtEl>
                                          <p:spTgt spid="3653"/>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3658"/>
                                        </p:tgtEl>
                                        <p:attrNameLst>
                                          <p:attrName>style.visibility</p:attrName>
                                        </p:attrNameLst>
                                      </p:cBhvr>
                                      <p:to>
                                        <p:strVal val="visible"/>
                                      </p:to>
                                    </p:set>
                                    <p:animEffect transition="in" filter="fade">
                                      <p:cBhvr>
                                        <p:cTn id="31" dur="1000"/>
                                        <p:tgtEl>
                                          <p:spTgt spid="3658"/>
                                        </p:tgtEl>
                                      </p:cBhvr>
                                    </p:animEffect>
                                  </p:childTnLst>
                                </p:cTn>
                              </p:par>
                              <p:par>
                                <p:cTn id="32" presetID="10" presetClass="entr" presetSubtype="0" fill="hold" nodeType="withEffect">
                                  <p:stCondLst>
                                    <p:cond delay="0"/>
                                  </p:stCondLst>
                                  <p:childTnLst>
                                    <p:set>
                                      <p:cBhvr>
                                        <p:cTn id="33" dur="1" fill="hold">
                                          <p:stCondLst>
                                            <p:cond delay="0"/>
                                          </p:stCondLst>
                                        </p:cTn>
                                        <p:tgtEl>
                                          <p:spTgt spid="3659"/>
                                        </p:tgtEl>
                                        <p:attrNameLst>
                                          <p:attrName>style.visibility</p:attrName>
                                        </p:attrNameLst>
                                      </p:cBhvr>
                                      <p:to>
                                        <p:strVal val="visible"/>
                                      </p:to>
                                    </p:set>
                                    <p:animEffect transition="in" filter="fade">
                                      <p:cBhvr>
                                        <p:cTn id="34" dur="1000"/>
                                        <p:tgtEl>
                                          <p:spTgt spid="3659"/>
                                        </p:tgtEl>
                                      </p:cBhvr>
                                    </p:animEffect>
                                  </p:childTnLst>
                                </p:cTn>
                              </p:par>
                              <p:par>
                                <p:cTn id="35" presetID="10" presetClass="entr" presetSubtype="0" fill="hold" nodeType="withEffect">
                                  <p:stCondLst>
                                    <p:cond delay="0"/>
                                  </p:stCondLst>
                                  <p:childTnLst>
                                    <p:set>
                                      <p:cBhvr>
                                        <p:cTn id="36" dur="1" fill="hold">
                                          <p:stCondLst>
                                            <p:cond delay="0"/>
                                          </p:stCondLst>
                                        </p:cTn>
                                        <p:tgtEl>
                                          <p:spTgt spid="3660"/>
                                        </p:tgtEl>
                                        <p:attrNameLst>
                                          <p:attrName>style.visibility</p:attrName>
                                        </p:attrNameLst>
                                      </p:cBhvr>
                                      <p:to>
                                        <p:strVal val="visible"/>
                                      </p:to>
                                    </p:set>
                                    <p:animEffect transition="in" filter="fade">
                                      <p:cBhvr>
                                        <p:cTn id="37" dur="1000"/>
                                        <p:tgtEl>
                                          <p:spTgt spid="3660"/>
                                        </p:tgtEl>
                                      </p:cBhvr>
                                    </p:animEffect>
                                  </p:childTnLst>
                                </p:cTn>
                              </p:par>
                              <p:par>
                                <p:cTn id="38" presetID="10" presetClass="entr" presetSubtype="0" fill="hold" nodeType="withEffect">
                                  <p:stCondLst>
                                    <p:cond delay="0"/>
                                  </p:stCondLst>
                                  <p:childTnLst>
                                    <p:set>
                                      <p:cBhvr>
                                        <p:cTn id="39" dur="1" fill="hold">
                                          <p:stCondLst>
                                            <p:cond delay="0"/>
                                          </p:stCondLst>
                                        </p:cTn>
                                        <p:tgtEl>
                                          <p:spTgt spid="3661"/>
                                        </p:tgtEl>
                                        <p:attrNameLst>
                                          <p:attrName>style.visibility</p:attrName>
                                        </p:attrNameLst>
                                      </p:cBhvr>
                                      <p:to>
                                        <p:strVal val="visible"/>
                                      </p:to>
                                    </p:set>
                                    <p:animEffect transition="in" filter="fade">
                                      <p:cBhvr>
                                        <p:cTn id="40" dur="1000"/>
                                        <p:tgtEl>
                                          <p:spTgt spid="3661"/>
                                        </p:tgtEl>
                                      </p:cBhvr>
                                    </p:animEffect>
                                  </p:childTnLst>
                                </p:cTn>
                              </p:par>
                              <p:par>
                                <p:cTn id="41" presetID="10" presetClass="entr" presetSubtype="0" fill="hold" nodeType="withEffect">
                                  <p:stCondLst>
                                    <p:cond delay="0"/>
                                  </p:stCondLst>
                                  <p:childTnLst>
                                    <p:set>
                                      <p:cBhvr>
                                        <p:cTn id="42" dur="1" fill="hold">
                                          <p:stCondLst>
                                            <p:cond delay="0"/>
                                          </p:stCondLst>
                                        </p:cTn>
                                        <p:tgtEl>
                                          <p:spTgt spid="3662"/>
                                        </p:tgtEl>
                                        <p:attrNameLst>
                                          <p:attrName>style.visibility</p:attrName>
                                        </p:attrNameLst>
                                      </p:cBhvr>
                                      <p:to>
                                        <p:strVal val="visible"/>
                                      </p:to>
                                    </p:set>
                                    <p:animEffect transition="in" filter="fade">
                                      <p:cBhvr>
                                        <p:cTn id="43" dur="1000"/>
                                        <p:tgtEl>
                                          <p:spTgt spid="3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9" name="Google Shape;3299;p80"/>
          <p:cNvSpPr txBox="1">
            <a:spLocks noGrp="1"/>
          </p:cNvSpPr>
          <p:nvPr>
            <p:ph type="title"/>
          </p:nvPr>
        </p:nvSpPr>
        <p:spPr>
          <a:xfrm>
            <a:off x="2374871" y="279543"/>
            <a:ext cx="6782879" cy="560800"/>
          </a:xfrm>
          <a:prstGeom prst="rect">
            <a:avLst/>
          </a:prstGeom>
        </p:spPr>
        <p:txBody>
          <a:bodyPr spcFirstLastPara="1" vert="horz" wrap="square" lIns="121900" tIns="0" rIns="121900" bIns="121900" rtlCol="0" anchor="t" anchorCtr="0">
            <a:noAutofit/>
          </a:bodyPr>
          <a:lstStyle/>
          <a:p>
            <a:r>
              <a:rPr lang="en" dirty="0">
                <a:solidFill>
                  <a:schemeClr val="tx2"/>
                </a:solidFill>
              </a:rPr>
              <a:t>LE</a:t>
            </a:r>
            <a:r>
              <a:rPr lang="en" dirty="0"/>
              <a:t> </a:t>
            </a:r>
            <a:r>
              <a:rPr lang="en" dirty="0">
                <a:solidFill>
                  <a:schemeClr val="tx2"/>
                </a:solidFill>
              </a:rPr>
              <a:t>DASHBOARD</a:t>
            </a:r>
            <a:r>
              <a:rPr lang="en" dirty="0"/>
              <a:t> </a:t>
            </a:r>
            <a:r>
              <a:rPr lang="en" dirty="0">
                <a:solidFill>
                  <a:srgbClr val="FFFF00"/>
                </a:solidFill>
              </a:rPr>
              <a:t>Sanitoral</a:t>
            </a:r>
            <a:r>
              <a:rPr lang="en" dirty="0"/>
              <a:t> </a:t>
            </a:r>
            <a:endParaRPr dirty="0"/>
          </a:p>
        </p:txBody>
      </p:sp>
      <p:sp>
        <p:nvSpPr>
          <p:cNvPr id="4" name="Google Shape;3639;p88">
            <a:extLst>
              <a:ext uri="{FF2B5EF4-FFF2-40B4-BE49-F238E27FC236}">
                <a16:creationId xmlns:a16="http://schemas.microsoft.com/office/drawing/2014/main" id="{BB7E7337-7C56-1452-740B-CD3BF12B3D46}"/>
              </a:ext>
            </a:extLst>
          </p:cNvPr>
          <p:cNvSpPr txBox="1">
            <a:spLocks noGrp="1"/>
          </p:cNvSpPr>
          <p:nvPr>
            <p:ph type="subTitle" idx="1"/>
          </p:nvPr>
        </p:nvSpPr>
        <p:spPr>
          <a:xfrm>
            <a:off x="843280" y="1151920"/>
            <a:ext cx="10901680" cy="1499841"/>
          </a:xfrm>
          <a:prstGeom prst="rect">
            <a:avLst/>
          </a:prstGeom>
        </p:spPr>
        <p:txBody>
          <a:bodyPr spcFirstLastPara="1" vert="horz" wrap="square" lIns="121900" tIns="121900" rIns="121900" bIns="121900" rtlCol="0" anchor="t" anchorCtr="0">
            <a:noAutofit/>
          </a:bodyPr>
          <a:lstStyle/>
          <a:p>
            <a:pPr marL="0" indent="0" algn="ctr">
              <a:buNone/>
            </a:pPr>
            <a:r>
              <a:rPr lang="fr-FR" dirty="0"/>
              <a:t>Les RLS, ou "Row-</a:t>
            </a:r>
            <a:r>
              <a:rPr lang="fr-FR" dirty="0" err="1"/>
              <a:t>Level</a:t>
            </a:r>
            <a:r>
              <a:rPr lang="fr-FR" dirty="0"/>
              <a:t> Security" (Sécurité au niveau des lignes), sont une fonctionnalité importante de Power BI qui permet de restreindre l'accès aux données dans un rapport ou un tableau de bord en fonction des rôles des utilisateurs. Les RLS vous permettent de contrôler quelles données spécifiques chaque utilisateur ou groupe d'utilisateurs peut voir en fonction de leur rôle, garantissant ainsi que seules les données appropriées leur sont accessibles.</a:t>
            </a:r>
            <a:endParaRPr dirty="0"/>
          </a:p>
        </p:txBody>
      </p:sp>
      <p:pic>
        <p:nvPicPr>
          <p:cNvPr id="5" name="Image 4">
            <a:extLst>
              <a:ext uri="{FF2B5EF4-FFF2-40B4-BE49-F238E27FC236}">
                <a16:creationId xmlns:a16="http://schemas.microsoft.com/office/drawing/2014/main" id="{047A542A-288E-CEA3-67CD-8E610A73D140}"/>
              </a:ext>
            </a:extLst>
          </p:cNvPr>
          <p:cNvPicPr>
            <a:picLocks noChangeAspect="1"/>
          </p:cNvPicPr>
          <p:nvPr/>
        </p:nvPicPr>
        <p:blipFill>
          <a:blip r:embed="rId3"/>
          <a:stretch>
            <a:fillRect/>
          </a:stretch>
        </p:blipFill>
        <p:spPr>
          <a:xfrm>
            <a:off x="619717" y="3165010"/>
            <a:ext cx="5038459" cy="2998575"/>
          </a:xfrm>
          <a:prstGeom prst="rect">
            <a:avLst/>
          </a:prstGeom>
        </p:spPr>
      </p:pic>
      <p:pic>
        <p:nvPicPr>
          <p:cNvPr id="9" name="Image 8">
            <a:extLst>
              <a:ext uri="{FF2B5EF4-FFF2-40B4-BE49-F238E27FC236}">
                <a16:creationId xmlns:a16="http://schemas.microsoft.com/office/drawing/2014/main" id="{B8EB1C34-79B4-2372-4495-C01003DC1E23}"/>
              </a:ext>
            </a:extLst>
          </p:cNvPr>
          <p:cNvPicPr>
            <a:picLocks noChangeAspect="1"/>
          </p:cNvPicPr>
          <p:nvPr/>
        </p:nvPicPr>
        <p:blipFill>
          <a:blip r:embed="rId4"/>
          <a:stretch>
            <a:fillRect/>
          </a:stretch>
        </p:blipFill>
        <p:spPr>
          <a:xfrm>
            <a:off x="6027993" y="4206240"/>
            <a:ext cx="2440636" cy="916112"/>
          </a:xfrm>
          <a:prstGeom prst="rect">
            <a:avLst/>
          </a:prstGeom>
        </p:spPr>
      </p:pic>
      <p:pic>
        <p:nvPicPr>
          <p:cNvPr id="11" name="Image 10">
            <a:extLst>
              <a:ext uri="{FF2B5EF4-FFF2-40B4-BE49-F238E27FC236}">
                <a16:creationId xmlns:a16="http://schemas.microsoft.com/office/drawing/2014/main" id="{E7E3E38A-0D98-374C-31C6-44F59D4B8E64}"/>
              </a:ext>
            </a:extLst>
          </p:cNvPr>
          <p:cNvPicPr>
            <a:picLocks noChangeAspect="1"/>
          </p:cNvPicPr>
          <p:nvPr/>
        </p:nvPicPr>
        <p:blipFill>
          <a:blip r:embed="rId5"/>
          <a:stretch>
            <a:fillRect/>
          </a:stretch>
        </p:blipFill>
        <p:spPr>
          <a:xfrm>
            <a:off x="8838445" y="3165010"/>
            <a:ext cx="2998575" cy="2998575"/>
          </a:xfrm>
          <a:prstGeom prst="rect">
            <a:avLst/>
          </a:prstGeom>
        </p:spPr>
      </p:pic>
      <p:cxnSp>
        <p:nvCxnSpPr>
          <p:cNvPr id="13" name="Connecteur droit avec flèche 12">
            <a:extLst>
              <a:ext uri="{FF2B5EF4-FFF2-40B4-BE49-F238E27FC236}">
                <a16:creationId xmlns:a16="http://schemas.microsoft.com/office/drawing/2014/main" id="{70293F3D-9194-A6FB-5B83-01D307CE5CD5}"/>
              </a:ext>
            </a:extLst>
          </p:cNvPr>
          <p:cNvCxnSpPr>
            <a:cxnSpLocks/>
          </p:cNvCxnSpPr>
          <p:nvPr/>
        </p:nvCxnSpPr>
        <p:spPr>
          <a:xfrm flipH="1" flipV="1">
            <a:off x="3353557" y="4206240"/>
            <a:ext cx="2600203" cy="20320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5" name="Connecteur droit avec flèche 14">
            <a:extLst>
              <a:ext uri="{FF2B5EF4-FFF2-40B4-BE49-F238E27FC236}">
                <a16:creationId xmlns:a16="http://schemas.microsoft.com/office/drawing/2014/main" id="{BCC8A0B4-CC79-B434-473B-6B853001DD36}"/>
              </a:ext>
            </a:extLst>
          </p:cNvPr>
          <p:cNvCxnSpPr>
            <a:cxnSpLocks/>
          </p:cNvCxnSpPr>
          <p:nvPr/>
        </p:nvCxnSpPr>
        <p:spPr>
          <a:xfrm flipV="1">
            <a:off x="8321040" y="3977640"/>
            <a:ext cx="613184" cy="22860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65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99"/>
                                        </p:tgtEl>
                                        <p:attrNameLst>
                                          <p:attrName>style.visibility</p:attrName>
                                        </p:attrNameLst>
                                      </p:cBhvr>
                                      <p:to>
                                        <p:strVal val="visible"/>
                                      </p:to>
                                    </p:set>
                                    <p:anim calcmode="lin" valueType="num">
                                      <p:cBhvr additive="base">
                                        <p:cTn id="7" dur="1000"/>
                                        <p:tgtEl>
                                          <p:spTgt spid="329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9" name="Google Shape;3299;p80"/>
          <p:cNvSpPr txBox="1">
            <a:spLocks noGrp="1"/>
          </p:cNvSpPr>
          <p:nvPr>
            <p:ph type="title"/>
          </p:nvPr>
        </p:nvSpPr>
        <p:spPr>
          <a:xfrm>
            <a:off x="2374871" y="279543"/>
            <a:ext cx="6782879" cy="560800"/>
          </a:xfrm>
          <a:prstGeom prst="rect">
            <a:avLst/>
          </a:prstGeom>
        </p:spPr>
        <p:txBody>
          <a:bodyPr spcFirstLastPara="1" vert="horz" wrap="square" lIns="121900" tIns="0" rIns="121900" bIns="121900" rtlCol="0" anchor="t" anchorCtr="0">
            <a:noAutofit/>
          </a:bodyPr>
          <a:lstStyle/>
          <a:p>
            <a:r>
              <a:rPr lang="en" dirty="0">
                <a:solidFill>
                  <a:schemeClr val="tx2"/>
                </a:solidFill>
              </a:rPr>
              <a:t>LE</a:t>
            </a:r>
            <a:r>
              <a:rPr lang="en" dirty="0"/>
              <a:t> </a:t>
            </a:r>
            <a:r>
              <a:rPr lang="en" dirty="0">
                <a:solidFill>
                  <a:schemeClr val="tx2"/>
                </a:solidFill>
              </a:rPr>
              <a:t>DASHBOARD</a:t>
            </a:r>
            <a:r>
              <a:rPr lang="en" dirty="0"/>
              <a:t> </a:t>
            </a:r>
            <a:r>
              <a:rPr lang="en" dirty="0">
                <a:solidFill>
                  <a:srgbClr val="FFFF00"/>
                </a:solidFill>
              </a:rPr>
              <a:t>Sanitoral</a:t>
            </a:r>
            <a:r>
              <a:rPr lang="en" dirty="0"/>
              <a:t> </a:t>
            </a:r>
            <a:endParaRPr dirty="0"/>
          </a:p>
        </p:txBody>
      </p:sp>
      <p:sp>
        <p:nvSpPr>
          <p:cNvPr id="5" name="Sous-titre 4">
            <a:extLst>
              <a:ext uri="{FF2B5EF4-FFF2-40B4-BE49-F238E27FC236}">
                <a16:creationId xmlns:a16="http://schemas.microsoft.com/office/drawing/2014/main" id="{B2FB190B-EC68-CB4A-E40A-DE02249582E9}"/>
              </a:ext>
            </a:extLst>
          </p:cNvPr>
          <p:cNvSpPr>
            <a:spLocks noGrp="1"/>
          </p:cNvSpPr>
          <p:nvPr>
            <p:ph type="subTitle" idx="1"/>
          </p:nvPr>
        </p:nvSpPr>
        <p:spPr>
          <a:xfrm>
            <a:off x="3187909" y="986619"/>
            <a:ext cx="5156800" cy="1053077"/>
          </a:xfrm>
        </p:spPr>
        <p:txBody>
          <a:bodyPr/>
          <a:lstStyle/>
          <a:p>
            <a:r>
              <a:rPr lang="fr-FR" dirty="0"/>
              <a:t>Grâce aux RLS nous pourrons avoir une visualisation selon l’utilisateur ici on a un directeur Régional de </a:t>
            </a:r>
            <a:r>
              <a:rPr lang="fr-FR" dirty="0">
                <a:solidFill>
                  <a:srgbClr val="FFFF00"/>
                </a:solidFill>
              </a:rPr>
              <a:t>l'Asie</a:t>
            </a:r>
            <a:r>
              <a:rPr lang="fr-FR" dirty="0"/>
              <a:t> </a:t>
            </a:r>
            <a:r>
              <a:rPr lang="fr-FR" dirty="0">
                <a:solidFill>
                  <a:schemeClr val="tx2"/>
                </a:solidFill>
              </a:rPr>
              <a:t>Pacific</a:t>
            </a:r>
            <a:r>
              <a:rPr lang="fr-FR" dirty="0"/>
              <a:t> </a:t>
            </a:r>
          </a:p>
        </p:txBody>
      </p:sp>
      <p:pic>
        <p:nvPicPr>
          <p:cNvPr id="9" name="Image 8">
            <a:extLst>
              <a:ext uri="{FF2B5EF4-FFF2-40B4-BE49-F238E27FC236}">
                <a16:creationId xmlns:a16="http://schemas.microsoft.com/office/drawing/2014/main" id="{C232D264-A5AF-277A-4F8A-1686CC8CBF4D}"/>
              </a:ext>
            </a:extLst>
          </p:cNvPr>
          <p:cNvPicPr>
            <a:picLocks noChangeAspect="1"/>
          </p:cNvPicPr>
          <p:nvPr/>
        </p:nvPicPr>
        <p:blipFill>
          <a:blip r:embed="rId3"/>
          <a:stretch>
            <a:fillRect/>
          </a:stretch>
        </p:blipFill>
        <p:spPr>
          <a:xfrm>
            <a:off x="161589" y="2417209"/>
            <a:ext cx="4873796" cy="2911952"/>
          </a:xfrm>
          <a:prstGeom prst="rect">
            <a:avLst/>
          </a:prstGeom>
        </p:spPr>
      </p:pic>
      <p:cxnSp>
        <p:nvCxnSpPr>
          <p:cNvPr id="15" name="Connecteur droit avec flèche 14">
            <a:extLst>
              <a:ext uri="{FF2B5EF4-FFF2-40B4-BE49-F238E27FC236}">
                <a16:creationId xmlns:a16="http://schemas.microsoft.com/office/drawing/2014/main" id="{AE5C7527-F370-A079-275F-4166F321FCE0}"/>
              </a:ext>
            </a:extLst>
          </p:cNvPr>
          <p:cNvCxnSpPr/>
          <p:nvPr/>
        </p:nvCxnSpPr>
        <p:spPr>
          <a:xfrm>
            <a:off x="5035384" y="3708400"/>
            <a:ext cx="73092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D340F9CB-32CE-DE74-B8E9-EC00A2CC68C9}"/>
              </a:ext>
            </a:extLst>
          </p:cNvPr>
          <p:cNvPicPr>
            <a:picLocks noChangeAspect="1"/>
          </p:cNvPicPr>
          <p:nvPr/>
        </p:nvPicPr>
        <p:blipFill>
          <a:blip r:embed="rId4"/>
          <a:stretch>
            <a:fillRect/>
          </a:stretch>
        </p:blipFill>
        <p:spPr>
          <a:xfrm>
            <a:off x="5850964" y="2417208"/>
            <a:ext cx="6250567" cy="2911953"/>
          </a:xfrm>
          <a:prstGeom prst="rect">
            <a:avLst/>
          </a:prstGeom>
        </p:spPr>
      </p:pic>
    </p:spTree>
    <p:extLst>
      <p:ext uri="{BB962C8B-B14F-4D97-AF65-F5344CB8AC3E}">
        <p14:creationId xmlns:p14="http://schemas.microsoft.com/office/powerpoint/2010/main" val="260272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99"/>
                                        </p:tgtEl>
                                        <p:attrNameLst>
                                          <p:attrName>style.visibility</p:attrName>
                                        </p:attrNameLst>
                                      </p:cBhvr>
                                      <p:to>
                                        <p:strVal val="visible"/>
                                      </p:to>
                                    </p:set>
                                    <p:anim calcmode="lin" valueType="num">
                                      <p:cBhvr additive="base">
                                        <p:cTn id="7" dur="1000"/>
                                        <p:tgtEl>
                                          <p:spTgt spid="32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9" name="Google Shape;3299;p80"/>
          <p:cNvSpPr txBox="1">
            <a:spLocks noGrp="1"/>
          </p:cNvSpPr>
          <p:nvPr>
            <p:ph type="title"/>
          </p:nvPr>
        </p:nvSpPr>
        <p:spPr>
          <a:xfrm>
            <a:off x="2374871" y="279543"/>
            <a:ext cx="6782879" cy="560800"/>
          </a:xfrm>
          <a:prstGeom prst="rect">
            <a:avLst/>
          </a:prstGeom>
        </p:spPr>
        <p:txBody>
          <a:bodyPr spcFirstLastPara="1" vert="horz" wrap="square" lIns="121900" tIns="0" rIns="121900" bIns="121900" rtlCol="0" anchor="t" anchorCtr="0">
            <a:noAutofit/>
          </a:bodyPr>
          <a:lstStyle/>
          <a:p>
            <a:r>
              <a:rPr lang="en" dirty="0">
                <a:solidFill>
                  <a:schemeClr val="tx2"/>
                </a:solidFill>
              </a:rPr>
              <a:t>LE</a:t>
            </a:r>
            <a:r>
              <a:rPr lang="en" dirty="0"/>
              <a:t> </a:t>
            </a:r>
            <a:r>
              <a:rPr lang="en" dirty="0">
                <a:solidFill>
                  <a:schemeClr val="tx2"/>
                </a:solidFill>
              </a:rPr>
              <a:t>DASHBOARD</a:t>
            </a:r>
            <a:r>
              <a:rPr lang="en" dirty="0"/>
              <a:t> </a:t>
            </a:r>
            <a:r>
              <a:rPr lang="en" dirty="0">
                <a:solidFill>
                  <a:srgbClr val="FFFF00"/>
                </a:solidFill>
              </a:rPr>
              <a:t>Sanitoral</a:t>
            </a:r>
            <a:r>
              <a:rPr lang="en" dirty="0"/>
              <a:t> </a:t>
            </a:r>
            <a:endParaRPr dirty="0"/>
          </a:p>
        </p:txBody>
      </p:sp>
      <p:sp>
        <p:nvSpPr>
          <p:cNvPr id="4" name="Google Shape;3639;p88">
            <a:extLst>
              <a:ext uri="{FF2B5EF4-FFF2-40B4-BE49-F238E27FC236}">
                <a16:creationId xmlns:a16="http://schemas.microsoft.com/office/drawing/2014/main" id="{BB7E7337-7C56-1452-740B-CD3BF12B3D46}"/>
              </a:ext>
            </a:extLst>
          </p:cNvPr>
          <p:cNvSpPr txBox="1">
            <a:spLocks noGrp="1"/>
          </p:cNvSpPr>
          <p:nvPr>
            <p:ph type="subTitle" idx="1"/>
          </p:nvPr>
        </p:nvSpPr>
        <p:spPr>
          <a:xfrm>
            <a:off x="3259671" y="886912"/>
            <a:ext cx="5142000" cy="1301600"/>
          </a:xfrm>
          <a:prstGeom prst="rect">
            <a:avLst/>
          </a:prstGeom>
        </p:spPr>
        <p:txBody>
          <a:bodyPr spcFirstLastPara="1" vert="horz" wrap="square" lIns="121900" tIns="121900" rIns="121900" bIns="121900" rtlCol="0" anchor="t" anchorCtr="0">
            <a:noAutofit/>
          </a:bodyPr>
          <a:lstStyle/>
          <a:p>
            <a:pPr marL="0" indent="0" algn="ctr">
              <a:buNone/>
            </a:pPr>
            <a:r>
              <a:rPr lang="en" dirty="0"/>
              <a:t>Ici on a une visualisation du </a:t>
            </a:r>
            <a:r>
              <a:rPr lang="en" dirty="0">
                <a:solidFill>
                  <a:schemeClr val="bg2"/>
                </a:solidFill>
              </a:rPr>
              <a:t>directeur</a:t>
            </a:r>
            <a:r>
              <a:rPr lang="en" dirty="0"/>
              <a:t> </a:t>
            </a:r>
            <a:r>
              <a:rPr lang="en" dirty="0">
                <a:solidFill>
                  <a:srgbClr val="FFFF00"/>
                </a:solidFill>
              </a:rPr>
              <a:t>Pays</a:t>
            </a:r>
            <a:r>
              <a:rPr lang="en" dirty="0"/>
              <a:t> </a:t>
            </a:r>
            <a:r>
              <a:rPr lang="en" dirty="0">
                <a:solidFill>
                  <a:schemeClr val="tx2"/>
                </a:solidFill>
              </a:rPr>
              <a:t>l’Espagne</a:t>
            </a:r>
            <a:endParaRPr dirty="0">
              <a:solidFill>
                <a:schemeClr val="tx2"/>
              </a:solidFill>
            </a:endParaRPr>
          </a:p>
        </p:txBody>
      </p:sp>
      <p:pic>
        <p:nvPicPr>
          <p:cNvPr id="2" name="Image 1">
            <a:extLst>
              <a:ext uri="{FF2B5EF4-FFF2-40B4-BE49-F238E27FC236}">
                <a16:creationId xmlns:a16="http://schemas.microsoft.com/office/drawing/2014/main" id="{E0E954C6-2E7E-4DBF-6FD2-1903A2A2C663}"/>
              </a:ext>
            </a:extLst>
          </p:cNvPr>
          <p:cNvPicPr>
            <a:picLocks noChangeAspect="1"/>
          </p:cNvPicPr>
          <p:nvPr/>
        </p:nvPicPr>
        <p:blipFill>
          <a:blip r:embed="rId3"/>
          <a:stretch>
            <a:fillRect/>
          </a:stretch>
        </p:blipFill>
        <p:spPr>
          <a:xfrm>
            <a:off x="200267" y="2246288"/>
            <a:ext cx="4341253" cy="3390667"/>
          </a:xfrm>
          <a:prstGeom prst="rect">
            <a:avLst/>
          </a:prstGeom>
        </p:spPr>
      </p:pic>
      <p:cxnSp>
        <p:nvCxnSpPr>
          <p:cNvPr id="5" name="Connecteur droit avec flèche 4">
            <a:extLst>
              <a:ext uri="{FF2B5EF4-FFF2-40B4-BE49-F238E27FC236}">
                <a16:creationId xmlns:a16="http://schemas.microsoft.com/office/drawing/2014/main" id="{36BC89E4-3A29-E2C6-C5BC-B0272787E4CD}"/>
              </a:ext>
            </a:extLst>
          </p:cNvPr>
          <p:cNvCxnSpPr>
            <a:cxnSpLocks/>
          </p:cNvCxnSpPr>
          <p:nvPr/>
        </p:nvCxnSpPr>
        <p:spPr>
          <a:xfrm flipV="1">
            <a:off x="4541520" y="3836447"/>
            <a:ext cx="931192" cy="1051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B9FDA83A-97A1-A385-B221-AA90541A2905}"/>
              </a:ext>
            </a:extLst>
          </p:cNvPr>
          <p:cNvPicPr>
            <a:picLocks noChangeAspect="1"/>
          </p:cNvPicPr>
          <p:nvPr/>
        </p:nvPicPr>
        <p:blipFill>
          <a:blip r:embed="rId4"/>
          <a:stretch>
            <a:fillRect/>
          </a:stretch>
        </p:blipFill>
        <p:spPr>
          <a:xfrm>
            <a:off x="5472713" y="2188512"/>
            <a:ext cx="6719288" cy="3506221"/>
          </a:xfrm>
          <a:prstGeom prst="rect">
            <a:avLst/>
          </a:prstGeom>
        </p:spPr>
      </p:pic>
    </p:spTree>
    <p:extLst>
      <p:ext uri="{BB962C8B-B14F-4D97-AF65-F5344CB8AC3E}">
        <p14:creationId xmlns:p14="http://schemas.microsoft.com/office/powerpoint/2010/main" val="348930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99"/>
                                        </p:tgtEl>
                                        <p:attrNameLst>
                                          <p:attrName>style.visibility</p:attrName>
                                        </p:attrNameLst>
                                      </p:cBhvr>
                                      <p:to>
                                        <p:strVal val="visible"/>
                                      </p:to>
                                    </p:set>
                                    <p:anim calcmode="lin" valueType="num">
                                      <p:cBhvr additive="base">
                                        <p:cTn id="7" dur="1000"/>
                                        <p:tgtEl>
                                          <p:spTgt spid="329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23"/>
        <p:cNvGrpSpPr/>
        <p:nvPr/>
      </p:nvGrpSpPr>
      <p:grpSpPr>
        <a:xfrm>
          <a:off x="0" y="0"/>
          <a:ext cx="0" cy="0"/>
          <a:chOff x="0" y="0"/>
          <a:chExt cx="0" cy="0"/>
        </a:xfrm>
      </p:grpSpPr>
      <p:pic>
        <p:nvPicPr>
          <p:cNvPr id="6724" name="Google Shape;6724;p117"/>
          <p:cNvPicPr preferRelativeResize="0"/>
          <p:nvPr/>
        </p:nvPicPr>
        <p:blipFill rotWithShape="1">
          <a:blip r:embed="rId3">
            <a:alphaModFix/>
          </a:blip>
          <a:srcRect l="12108" t="-240" r="31938" b="240"/>
          <a:stretch/>
        </p:blipFill>
        <p:spPr>
          <a:xfrm>
            <a:off x="6511501" y="113401"/>
            <a:ext cx="5562969" cy="6631201"/>
          </a:xfrm>
          <a:prstGeom prst="rect">
            <a:avLst/>
          </a:prstGeom>
          <a:noFill/>
          <a:ln w="9525" cap="flat" cmpd="sng">
            <a:solidFill>
              <a:schemeClr val="dk2"/>
            </a:solidFill>
            <a:prstDash val="solid"/>
            <a:round/>
            <a:headEnd type="none" w="sm" len="sm"/>
            <a:tailEnd type="none" w="sm" len="sm"/>
          </a:ln>
        </p:spPr>
      </p:pic>
      <p:sp>
        <p:nvSpPr>
          <p:cNvPr id="6725" name="Google Shape;6725;p117"/>
          <p:cNvSpPr txBox="1">
            <a:spLocks noGrp="1"/>
          </p:cNvSpPr>
          <p:nvPr>
            <p:ph type="subTitle" idx="1"/>
          </p:nvPr>
        </p:nvSpPr>
        <p:spPr>
          <a:xfrm>
            <a:off x="1553841" y="1592205"/>
            <a:ext cx="3112167" cy="750211"/>
          </a:xfrm>
          <a:prstGeom prst="rect">
            <a:avLst/>
          </a:prstGeom>
        </p:spPr>
        <p:txBody>
          <a:bodyPr spcFirstLastPara="1" vert="horz" wrap="square" lIns="121900" tIns="0" rIns="121900" bIns="121900" rtlCol="0" anchor="t" anchorCtr="0">
            <a:noAutofit/>
          </a:bodyPr>
          <a:lstStyle/>
          <a:p>
            <a:pPr marL="0" indent="0">
              <a:buClr>
                <a:schemeClr val="lt1"/>
              </a:buClr>
              <a:buSzPts val="1100"/>
            </a:pPr>
            <a:r>
              <a:rPr lang="fr-FR" dirty="0"/>
              <a:t>Vous avez une question ?</a:t>
            </a:r>
            <a:endParaRPr dirty="0"/>
          </a:p>
        </p:txBody>
      </p:sp>
      <p:sp>
        <p:nvSpPr>
          <p:cNvPr id="6726" name="Google Shape;6726;p117"/>
          <p:cNvSpPr txBox="1">
            <a:spLocks noGrp="1"/>
          </p:cNvSpPr>
          <p:nvPr>
            <p:ph type="title"/>
          </p:nvPr>
        </p:nvSpPr>
        <p:spPr>
          <a:xfrm>
            <a:off x="1308068" y="209067"/>
            <a:ext cx="5142000" cy="1017200"/>
          </a:xfrm>
          <a:prstGeom prst="rect">
            <a:avLst/>
          </a:prstGeom>
        </p:spPr>
        <p:txBody>
          <a:bodyPr spcFirstLastPara="1" vert="horz" wrap="square" lIns="121900" tIns="0" rIns="121900" bIns="121900" rtlCol="0" anchor="t" anchorCtr="0">
            <a:noAutofit/>
          </a:bodyPr>
          <a:lstStyle/>
          <a:p>
            <a:r>
              <a:rPr lang="en" dirty="0"/>
              <a:t>MERCI!</a:t>
            </a:r>
            <a:endParaRPr dirty="0"/>
          </a:p>
        </p:txBody>
      </p:sp>
      <p:grpSp>
        <p:nvGrpSpPr>
          <p:cNvPr id="6745" name="Google Shape;6745;p117"/>
          <p:cNvGrpSpPr/>
          <p:nvPr/>
        </p:nvGrpSpPr>
        <p:grpSpPr>
          <a:xfrm>
            <a:off x="9236411" y="2810362"/>
            <a:ext cx="1057675" cy="243865"/>
            <a:chOff x="2685575" y="2835950"/>
            <a:chExt cx="433000" cy="99825"/>
          </a:xfrm>
        </p:grpSpPr>
        <p:sp>
          <p:nvSpPr>
            <p:cNvPr id="6746" name="Google Shape;6746;p11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747" name="Google Shape;6747;p11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748" name="Google Shape;6748;p11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749" name="Google Shape;6749;p11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6750" name="Google Shape;6750;p117"/>
          <p:cNvGrpSpPr/>
          <p:nvPr/>
        </p:nvGrpSpPr>
        <p:grpSpPr>
          <a:xfrm>
            <a:off x="11155421" y="4572294"/>
            <a:ext cx="2620385" cy="689413"/>
            <a:chOff x="3539975" y="3523525"/>
            <a:chExt cx="745925" cy="196250"/>
          </a:xfrm>
        </p:grpSpPr>
        <p:sp>
          <p:nvSpPr>
            <p:cNvPr id="6751" name="Google Shape;6751;p11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52" name="Google Shape;6752;p11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53" name="Google Shape;6753;p11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54" name="Google Shape;6754;p11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55" name="Google Shape;6755;p11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56" name="Google Shape;6756;p11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57" name="Google Shape;6757;p11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58" name="Google Shape;6758;p11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59" name="Google Shape;6759;p11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60" name="Google Shape;6760;p11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61" name="Google Shape;6761;p11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62" name="Google Shape;6762;p11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63" name="Google Shape;6763;p11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64" name="Google Shape;6764;p11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65" name="Google Shape;6765;p11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6766" name="Google Shape;6766;p11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grpSp>
      <p:sp>
        <p:nvSpPr>
          <p:cNvPr id="6767" name="Google Shape;6767;p117"/>
          <p:cNvSpPr/>
          <p:nvPr/>
        </p:nvSpPr>
        <p:spPr>
          <a:xfrm>
            <a:off x="10395047" y="3677500"/>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6768" name="Google Shape;6768;p117"/>
          <p:cNvSpPr/>
          <p:nvPr/>
        </p:nvSpPr>
        <p:spPr>
          <a:xfrm>
            <a:off x="6825168" y="464888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pic>
        <p:nvPicPr>
          <p:cNvPr id="6769" name="Google Shape;6769;p117"/>
          <p:cNvPicPr preferRelativeResize="0"/>
          <p:nvPr/>
        </p:nvPicPr>
        <p:blipFill>
          <a:blip r:embed="rId4">
            <a:alphaModFix/>
          </a:blip>
          <a:stretch>
            <a:fillRect/>
          </a:stretch>
        </p:blipFill>
        <p:spPr>
          <a:xfrm>
            <a:off x="9552919" y="-1069833"/>
            <a:ext cx="3370016" cy="3575000"/>
          </a:xfrm>
          <a:prstGeom prst="rect">
            <a:avLst/>
          </a:prstGeom>
          <a:noFill/>
          <a:ln>
            <a:noFill/>
          </a:ln>
        </p:spPr>
      </p:pic>
      <p:cxnSp>
        <p:nvCxnSpPr>
          <p:cNvPr id="6770" name="Google Shape;6770;p117"/>
          <p:cNvCxnSpPr/>
          <p:nvPr/>
        </p:nvCxnSpPr>
        <p:spPr>
          <a:xfrm>
            <a:off x="1034375" y="1367641"/>
            <a:ext cx="4207200" cy="0"/>
          </a:xfrm>
          <a:prstGeom prst="straightConnector1">
            <a:avLst/>
          </a:prstGeom>
          <a:noFill/>
          <a:ln w="9525" cap="flat" cmpd="sng">
            <a:solidFill>
              <a:schemeClr val="lt1"/>
            </a:solidFill>
            <a:prstDash val="solid"/>
            <a:round/>
            <a:headEnd type="none" w="med" len="med"/>
            <a:tailEnd type="none" w="med" len="med"/>
          </a:ln>
        </p:spPr>
      </p:cxnSp>
      <p:sp>
        <p:nvSpPr>
          <p:cNvPr id="6771" name="Google Shape;6771;p117"/>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6772" name="Google Shape;6772;p117"/>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6773" name="Google Shape;6773;p117">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6774" name="Google Shape;6774;p117">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775" name="Google Shape;6775;p117">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pic>
        <p:nvPicPr>
          <p:cNvPr id="2" name="Bildplatzhalter 6">
            <a:extLst>
              <a:ext uri="{FF2B5EF4-FFF2-40B4-BE49-F238E27FC236}">
                <a16:creationId xmlns:a16="http://schemas.microsoft.com/office/drawing/2014/main" id="{8E0EB7AA-8410-D384-E5F5-E8561ADF7A99}"/>
              </a:ext>
            </a:extLst>
          </p:cNvPr>
          <p:cNvPicPr>
            <a:picLocks noChangeAspect="1"/>
          </p:cNvPicPr>
          <p:nvPr/>
        </p:nvPicPr>
        <p:blipFill>
          <a:blip r:embed="rId5"/>
          <a:srcRect/>
          <a:stretch>
            <a:fillRect/>
          </a:stretch>
        </p:blipFill>
        <p:spPr>
          <a:xfrm>
            <a:off x="399341" y="2027134"/>
            <a:ext cx="5281160" cy="5243493"/>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726"/>
                                        </p:tgtEl>
                                        <p:attrNameLst>
                                          <p:attrName>style.visibility</p:attrName>
                                        </p:attrNameLst>
                                      </p:cBhvr>
                                      <p:to>
                                        <p:strVal val="visible"/>
                                      </p:to>
                                    </p:set>
                                    <p:anim calcmode="lin" valueType="num">
                                      <p:cBhvr additive="base">
                                        <p:cTn id="7" dur="1000"/>
                                        <p:tgtEl>
                                          <p:spTgt spid="672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6770"/>
                                        </p:tgtEl>
                                        <p:attrNameLst>
                                          <p:attrName>style.visibility</p:attrName>
                                        </p:attrNameLst>
                                      </p:cBhvr>
                                      <p:to>
                                        <p:strVal val="visible"/>
                                      </p:to>
                                    </p:set>
                                    <p:anim calcmode="lin" valueType="num">
                                      <p:cBhvr additive="base">
                                        <p:cTn id="10" dur="1000"/>
                                        <p:tgtEl>
                                          <p:spTgt spid="6770"/>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6725"/>
                                        </p:tgtEl>
                                        <p:attrNameLst>
                                          <p:attrName>style.visibility</p:attrName>
                                        </p:attrNameLst>
                                      </p:cBhvr>
                                      <p:to>
                                        <p:strVal val="visible"/>
                                      </p:to>
                                    </p:set>
                                    <p:animEffect transition="in" filter="fade">
                                      <p:cBhvr>
                                        <p:cTn id="13" dur="1000"/>
                                        <p:tgtEl>
                                          <p:spTgt spid="6725"/>
                                        </p:tgtEl>
                                      </p:cBhvr>
                                    </p:animEffect>
                                  </p:childTnLst>
                                </p:cTn>
                              </p:par>
                              <p:par>
                                <p:cTn id="14" presetID="23" presetClass="entr" presetSubtype="16" fill="hold" nodeType="withEffect">
                                  <p:stCondLst>
                                    <p:cond delay="0"/>
                                  </p:stCondLst>
                                  <p:childTnLst>
                                    <p:set>
                                      <p:cBhvr>
                                        <p:cTn id="15" dur="1" fill="hold">
                                          <p:stCondLst>
                                            <p:cond delay="0"/>
                                          </p:stCondLst>
                                        </p:cTn>
                                        <p:tgtEl>
                                          <p:spTgt spid="6768"/>
                                        </p:tgtEl>
                                        <p:attrNameLst>
                                          <p:attrName>style.visibility</p:attrName>
                                        </p:attrNameLst>
                                      </p:cBhvr>
                                      <p:to>
                                        <p:strVal val="visible"/>
                                      </p:to>
                                    </p:set>
                                    <p:anim calcmode="lin" valueType="num">
                                      <p:cBhvr additive="base">
                                        <p:cTn id="16" dur="1000"/>
                                        <p:tgtEl>
                                          <p:spTgt spid="6768"/>
                                        </p:tgtEl>
                                        <p:attrNameLst>
                                          <p:attrName>ppt_w</p:attrName>
                                        </p:attrNameLst>
                                      </p:cBhvr>
                                      <p:tavLst>
                                        <p:tav tm="0">
                                          <p:val>
                                            <p:strVal val="0"/>
                                          </p:val>
                                        </p:tav>
                                        <p:tav tm="100000">
                                          <p:val>
                                            <p:strVal val="#ppt_w"/>
                                          </p:val>
                                        </p:tav>
                                      </p:tavLst>
                                    </p:anim>
                                    <p:anim calcmode="lin" valueType="num">
                                      <p:cBhvr additive="base">
                                        <p:cTn id="17" dur="1000"/>
                                        <p:tgtEl>
                                          <p:spTgt spid="6768"/>
                                        </p:tgtEl>
                                        <p:attrNameLst>
                                          <p:attrName>ppt_h</p:attrName>
                                        </p:attrNameLst>
                                      </p:cBhvr>
                                      <p:tavLst>
                                        <p:tav tm="0">
                                          <p:val>
                                            <p:strVal val="0"/>
                                          </p:val>
                                        </p:tav>
                                        <p:tav tm="100000">
                                          <p:val>
                                            <p:strVal val="#ppt_h"/>
                                          </p:val>
                                        </p:tav>
                                      </p:tavLst>
                                    </p:anim>
                                  </p:childTnLst>
                                </p:cTn>
                              </p:par>
                              <p:par>
                                <p:cTn id="18" presetID="8" presetClass="emph" presetSubtype="0" fill="hold" nodeType="withEffect">
                                  <p:stCondLst>
                                    <p:cond delay="0"/>
                                  </p:stCondLst>
                                  <p:childTnLst>
                                    <p:animRot by="-21600000">
                                      <p:cBhvr>
                                        <p:cTn id="19" dur="1000" fill="hold"/>
                                        <p:tgtEl>
                                          <p:spTgt spid="6767"/>
                                        </p:tgtEl>
                                        <p:attrNameLst>
                                          <p:attrName>r</p:attrName>
                                        </p:attrNameLst>
                                      </p:cBhvr>
                                    </p:animRot>
                                  </p:childTnLst>
                                </p:cTn>
                              </p:par>
                              <p:par>
                                <p:cTn id="20" presetID="2" presetClass="entr" presetSubtype="2" fill="hold" nodeType="withEffect">
                                  <p:stCondLst>
                                    <p:cond delay="0"/>
                                  </p:stCondLst>
                                  <p:childTnLst>
                                    <p:set>
                                      <p:cBhvr>
                                        <p:cTn id="21" dur="1" fill="hold">
                                          <p:stCondLst>
                                            <p:cond delay="0"/>
                                          </p:stCondLst>
                                        </p:cTn>
                                        <p:tgtEl>
                                          <p:spTgt spid="6745"/>
                                        </p:tgtEl>
                                        <p:attrNameLst>
                                          <p:attrName>style.visibility</p:attrName>
                                        </p:attrNameLst>
                                      </p:cBhvr>
                                      <p:to>
                                        <p:strVal val="visible"/>
                                      </p:to>
                                    </p:set>
                                    <p:anim calcmode="lin" valueType="num">
                                      <p:cBhvr additive="base">
                                        <p:cTn id="22" dur="1000"/>
                                        <p:tgtEl>
                                          <p:spTgt spid="6745"/>
                                        </p:tgtEl>
                                        <p:attrNameLst>
                                          <p:attrName>ppt_x</p:attrName>
                                        </p:attrNameLst>
                                      </p:cBhvr>
                                      <p:tavLst>
                                        <p:tav tm="0">
                                          <p:val>
                                            <p:strVal val="#ppt_x+1"/>
                                          </p:val>
                                        </p:tav>
                                        <p:tav tm="100000">
                                          <p:val>
                                            <p:strVal val="#ppt_x"/>
                                          </p:val>
                                        </p:tav>
                                      </p:tavLst>
                                    </p:anim>
                                  </p:childTnLst>
                                </p:cTn>
                              </p:par>
                              <p:par>
                                <p:cTn id="23" presetID="2" presetClass="entr" presetSubtype="1" fill="hold" nodeType="withEffect">
                                  <p:stCondLst>
                                    <p:cond delay="0"/>
                                  </p:stCondLst>
                                  <p:childTnLst>
                                    <p:set>
                                      <p:cBhvr>
                                        <p:cTn id="24" dur="1" fill="hold">
                                          <p:stCondLst>
                                            <p:cond delay="0"/>
                                          </p:stCondLst>
                                        </p:cTn>
                                        <p:tgtEl>
                                          <p:spTgt spid="6769"/>
                                        </p:tgtEl>
                                        <p:attrNameLst>
                                          <p:attrName>style.visibility</p:attrName>
                                        </p:attrNameLst>
                                      </p:cBhvr>
                                      <p:to>
                                        <p:strVal val="visible"/>
                                      </p:to>
                                    </p:set>
                                    <p:anim calcmode="lin" valueType="num">
                                      <p:cBhvr additive="base">
                                        <p:cTn id="25" dur="1000"/>
                                        <p:tgtEl>
                                          <p:spTgt spid="6769"/>
                                        </p:tgtEl>
                                        <p:attrNameLst>
                                          <p:attrName>ppt_y</p:attrName>
                                        </p:attrNameLst>
                                      </p:cBhvr>
                                      <p:tavLst>
                                        <p:tav tm="0">
                                          <p:val>
                                            <p:strVal val="#ppt_y-1"/>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6750"/>
                                        </p:tgtEl>
                                        <p:attrNameLst>
                                          <p:attrName>style.visibility</p:attrName>
                                        </p:attrNameLst>
                                      </p:cBhvr>
                                      <p:to>
                                        <p:strVal val="visible"/>
                                      </p:to>
                                    </p:set>
                                    <p:anim calcmode="lin" valueType="num">
                                      <p:cBhvr additive="base">
                                        <p:cTn id="28" dur="1000"/>
                                        <p:tgtEl>
                                          <p:spTgt spid="6750"/>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6771"/>
                                        </p:tgtEl>
                                        <p:attrNameLst>
                                          <p:attrName>style.visibility</p:attrName>
                                        </p:attrNameLst>
                                      </p:cBhvr>
                                      <p:to>
                                        <p:strVal val="visible"/>
                                      </p:to>
                                    </p:set>
                                    <p:animEffect transition="in" filter="fade">
                                      <p:cBhvr>
                                        <p:cTn id="31" dur="1000"/>
                                        <p:tgtEl>
                                          <p:spTgt spid="6771"/>
                                        </p:tgtEl>
                                      </p:cBhvr>
                                    </p:animEffect>
                                  </p:childTnLst>
                                </p:cTn>
                              </p:par>
                              <p:par>
                                <p:cTn id="32" presetID="10" presetClass="entr" presetSubtype="0" fill="hold" nodeType="withEffect">
                                  <p:stCondLst>
                                    <p:cond delay="0"/>
                                  </p:stCondLst>
                                  <p:childTnLst>
                                    <p:set>
                                      <p:cBhvr>
                                        <p:cTn id="33" dur="1" fill="hold">
                                          <p:stCondLst>
                                            <p:cond delay="0"/>
                                          </p:stCondLst>
                                        </p:cTn>
                                        <p:tgtEl>
                                          <p:spTgt spid="6772"/>
                                        </p:tgtEl>
                                        <p:attrNameLst>
                                          <p:attrName>style.visibility</p:attrName>
                                        </p:attrNameLst>
                                      </p:cBhvr>
                                      <p:to>
                                        <p:strVal val="visible"/>
                                      </p:to>
                                    </p:set>
                                    <p:animEffect transition="in" filter="fade">
                                      <p:cBhvr>
                                        <p:cTn id="34" dur="1000"/>
                                        <p:tgtEl>
                                          <p:spTgt spid="6772"/>
                                        </p:tgtEl>
                                      </p:cBhvr>
                                    </p:animEffect>
                                  </p:childTnLst>
                                </p:cTn>
                              </p:par>
                              <p:par>
                                <p:cTn id="35" presetID="10" presetClass="entr" presetSubtype="0" fill="hold" nodeType="withEffect">
                                  <p:stCondLst>
                                    <p:cond delay="0"/>
                                  </p:stCondLst>
                                  <p:childTnLst>
                                    <p:set>
                                      <p:cBhvr>
                                        <p:cTn id="36" dur="1" fill="hold">
                                          <p:stCondLst>
                                            <p:cond delay="0"/>
                                          </p:stCondLst>
                                        </p:cTn>
                                        <p:tgtEl>
                                          <p:spTgt spid="6773"/>
                                        </p:tgtEl>
                                        <p:attrNameLst>
                                          <p:attrName>style.visibility</p:attrName>
                                        </p:attrNameLst>
                                      </p:cBhvr>
                                      <p:to>
                                        <p:strVal val="visible"/>
                                      </p:to>
                                    </p:set>
                                    <p:animEffect transition="in" filter="fade">
                                      <p:cBhvr>
                                        <p:cTn id="37" dur="1000"/>
                                        <p:tgtEl>
                                          <p:spTgt spid="6773"/>
                                        </p:tgtEl>
                                      </p:cBhvr>
                                    </p:animEffect>
                                  </p:childTnLst>
                                </p:cTn>
                              </p:par>
                              <p:par>
                                <p:cTn id="38" presetID="10" presetClass="entr" presetSubtype="0" fill="hold" nodeType="withEffect">
                                  <p:stCondLst>
                                    <p:cond delay="0"/>
                                  </p:stCondLst>
                                  <p:childTnLst>
                                    <p:set>
                                      <p:cBhvr>
                                        <p:cTn id="39" dur="1" fill="hold">
                                          <p:stCondLst>
                                            <p:cond delay="0"/>
                                          </p:stCondLst>
                                        </p:cTn>
                                        <p:tgtEl>
                                          <p:spTgt spid="6774"/>
                                        </p:tgtEl>
                                        <p:attrNameLst>
                                          <p:attrName>style.visibility</p:attrName>
                                        </p:attrNameLst>
                                      </p:cBhvr>
                                      <p:to>
                                        <p:strVal val="visible"/>
                                      </p:to>
                                    </p:set>
                                    <p:animEffect transition="in" filter="fade">
                                      <p:cBhvr>
                                        <p:cTn id="40" dur="1000"/>
                                        <p:tgtEl>
                                          <p:spTgt spid="6774"/>
                                        </p:tgtEl>
                                      </p:cBhvr>
                                    </p:animEffect>
                                  </p:childTnLst>
                                </p:cTn>
                              </p:par>
                              <p:par>
                                <p:cTn id="41" presetID="10" presetClass="entr" presetSubtype="0" fill="hold" nodeType="withEffect">
                                  <p:stCondLst>
                                    <p:cond delay="0"/>
                                  </p:stCondLst>
                                  <p:childTnLst>
                                    <p:set>
                                      <p:cBhvr>
                                        <p:cTn id="42" dur="1" fill="hold">
                                          <p:stCondLst>
                                            <p:cond delay="0"/>
                                          </p:stCondLst>
                                        </p:cTn>
                                        <p:tgtEl>
                                          <p:spTgt spid="6775"/>
                                        </p:tgtEl>
                                        <p:attrNameLst>
                                          <p:attrName>style.visibility</p:attrName>
                                        </p:attrNameLst>
                                      </p:cBhvr>
                                      <p:to>
                                        <p:strVal val="visible"/>
                                      </p:to>
                                    </p:set>
                                    <p:animEffect transition="in" filter="fade">
                                      <p:cBhvr>
                                        <p:cTn id="43" dur="1000"/>
                                        <p:tgtEl>
                                          <p:spTgt spid="6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4" name="Google Shape;2764;p64"/>
          <p:cNvSpPr txBox="1">
            <a:spLocks noGrp="1"/>
          </p:cNvSpPr>
          <p:nvPr>
            <p:ph type="title"/>
          </p:nvPr>
        </p:nvSpPr>
        <p:spPr>
          <a:xfrm>
            <a:off x="870858" y="3497835"/>
            <a:ext cx="9964508" cy="1122400"/>
          </a:xfrm>
          <a:prstGeom prst="rect">
            <a:avLst/>
          </a:prstGeom>
        </p:spPr>
        <p:txBody>
          <a:bodyPr spcFirstLastPara="1" vert="horz" wrap="square" lIns="121900" tIns="0" rIns="121900" bIns="121900" rtlCol="0" anchor="ctr" anchorCtr="0">
            <a:noAutofit/>
          </a:bodyPr>
          <a:lstStyle/>
          <a:p>
            <a:r>
              <a:rPr lang="en" sz="6000" dirty="0">
                <a:solidFill>
                  <a:schemeClr val="dk2"/>
                </a:solidFill>
              </a:rPr>
              <a:t>Contexte de Sanitoral</a:t>
            </a:r>
            <a:endParaRPr sz="8000" dirty="0"/>
          </a:p>
        </p:txBody>
      </p:sp>
      <p:sp>
        <p:nvSpPr>
          <p:cNvPr id="2765" name="Google Shape;2765;p64"/>
          <p:cNvSpPr txBox="1">
            <a:spLocks noGrp="1"/>
          </p:cNvSpPr>
          <p:nvPr>
            <p:ph type="title" idx="2"/>
          </p:nvPr>
        </p:nvSpPr>
        <p:spPr>
          <a:xfrm>
            <a:off x="3664400" y="1287335"/>
            <a:ext cx="4863200" cy="2133200"/>
          </a:xfrm>
          <a:prstGeom prst="rect">
            <a:avLst/>
          </a:prstGeom>
        </p:spPr>
        <p:txBody>
          <a:bodyPr spcFirstLastPara="1" vert="horz" wrap="square" lIns="121900" tIns="0" rIns="121900" bIns="121900" rtlCol="0" anchor="t" anchorCtr="0">
            <a:noAutofit/>
          </a:bodyPr>
          <a:lstStyle/>
          <a:p>
            <a:r>
              <a:rPr lang="en"/>
              <a:t>01</a:t>
            </a:r>
            <a:endParaRPr/>
          </a:p>
        </p:txBody>
      </p:sp>
      <p:sp>
        <p:nvSpPr>
          <p:cNvPr id="2766" name="Google Shape;2766;p64"/>
          <p:cNvSpPr txBox="1">
            <a:spLocks noGrp="1"/>
          </p:cNvSpPr>
          <p:nvPr>
            <p:ph type="subTitle" idx="1"/>
          </p:nvPr>
        </p:nvSpPr>
        <p:spPr>
          <a:xfrm>
            <a:off x="2909200" y="5056148"/>
            <a:ext cx="6373600" cy="464400"/>
          </a:xfrm>
          <a:prstGeom prst="rect">
            <a:avLst/>
          </a:prstGeom>
        </p:spPr>
        <p:txBody>
          <a:bodyPr spcFirstLastPara="1" vert="horz" wrap="square" lIns="121900" tIns="0" rIns="121900" bIns="121900" rtlCol="0" anchor="t" anchorCtr="0">
            <a:noAutofit/>
          </a:bodyPr>
          <a:lstStyle/>
          <a:p>
            <a:pPr marL="0" indent="0">
              <a:spcAft>
                <a:spcPts val="2133"/>
              </a:spcAft>
            </a:pPr>
            <a:r>
              <a:rPr lang="en" dirty="0"/>
              <a:t>Présentation</a:t>
            </a:r>
            <a:endParaRPr dirty="0"/>
          </a:p>
        </p:txBody>
      </p:sp>
      <p:grpSp>
        <p:nvGrpSpPr>
          <p:cNvPr id="2767" name="Google Shape;2767;p64"/>
          <p:cNvGrpSpPr/>
          <p:nvPr/>
        </p:nvGrpSpPr>
        <p:grpSpPr>
          <a:xfrm flipH="1">
            <a:off x="2832017" y="2582562"/>
            <a:ext cx="1057675" cy="243865"/>
            <a:chOff x="2685575" y="2835950"/>
            <a:chExt cx="433000" cy="99825"/>
          </a:xfrm>
        </p:grpSpPr>
        <p:sp>
          <p:nvSpPr>
            <p:cNvPr id="2768" name="Google Shape;2768;p6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69" name="Google Shape;2769;p6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70" name="Google Shape;2770;p6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71" name="Google Shape;2771;p6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772" name="Google Shape;2772;p64"/>
          <p:cNvSpPr/>
          <p:nvPr/>
        </p:nvSpPr>
        <p:spPr>
          <a:xfrm rot="10800000" flipH="1">
            <a:off x="8664855" y="795600"/>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2773" name="Google Shape;2773;p64"/>
          <p:cNvSpPr/>
          <p:nvPr/>
        </p:nvSpPr>
        <p:spPr>
          <a:xfrm flipH="1">
            <a:off x="10235616" y="398798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cxnSp>
        <p:nvCxnSpPr>
          <p:cNvPr id="2774" name="Google Shape;2774;p64"/>
          <p:cNvCxnSpPr/>
          <p:nvPr/>
        </p:nvCxnSpPr>
        <p:spPr>
          <a:xfrm>
            <a:off x="2624200" y="4772481"/>
            <a:ext cx="6944400" cy="0"/>
          </a:xfrm>
          <a:prstGeom prst="straightConnector1">
            <a:avLst/>
          </a:prstGeom>
          <a:noFill/>
          <a:ln w="9525" cap="flat" cmpd="sng">
            <a:solidFill>
              <a:schemeClr val="lt1"/>
            </a:solidFill>
            <a:prstDash val="solid"/>
            <a:round/>
            <a:headEnd type="none" w="med" len="med"/>
            <a:tailEnd type="none" w="med" len="med"/>
          </a:ln>
        </p:spPr>
      </p:cxnSp>
      <p:sp>
        <p:nvSpPr>
          <p:cNvPr id="2775" name="Google Shape;2775;p64"/>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776" name="Google Shape;2776;p64"/>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2777" name="Google Shape;2777;p64">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2778" name="Google Shape;2778;p64">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79" name="Google Shape;2779;p64">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2"/>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7"/>
                                        </p:tgtEl>
                                        <p:attrNameLst>
                                          <p:attrName>style.visibility</p:attrName>
                                        </p:attrNameLst>
                                      </p:cBhvr>
                                      <p:to>
                                        <p:strVal val="visible"/>
                                      </p:to>
                                    </p:set>
                                    <p:anim calcmode="lin" valueType="num">
                                      <p:cBhvr additive="base">
                                        <p:cTn id="9" dur="1000"/>
                                        <p:tgtEl>
                                          <p:spTgt spid="2767"/>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5"/>
                                        </p:tgtEl>
                                        <p:attrNameLst>
                                          <p:attrName>style.visibility</p:attrName>
                                        </p:attrNameLst>
                                      </p:cBhvr>
                                      <p:to>
                                        <p:strVal val="visible"/>
                                      </p:to>
                                    </p:set>
                                    <p:anim calcmode="lin" valueType="num">
                                      <p:cBhvr additive="base">
                                        <p:cTn id="12" dur="1000"/>
                                        <p:tgtEl>
                                          <p:spTgt spid="276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4"/>
                                        </p:tgtEl>
                                        <p:attrNameLst>
                                          <p:attrName>style.visibility</p:attrName>
                                        </p:attrNameLst>
                                      </p:cBhvr>
                                      <p:to>
                                        <p:strVal val="visible"/>
                                      </p:to>
                                    </p:set>
                                    <p:anim calcmode="lin" valueType="num">
                                      <p:cBhvr additive="base">
                                        <p:cTn id="15" dur="1000"/>
                                        <p:tgtEl>
                                          <p:spTgt spid="276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4"/>
                                        </p:tgtEl>
                                        <p:attrNameLst>
                                          <p:attrName>style.visibility</p:attrName>
                                        </p:attrNameLst>
                                      </p:cBhvr>
                                      <p:to>
                                        <p:strVal val="visible"/>
                                      </p:to>
                                    </p:set>
                                    <p:anim calcmode="lin" valueType="num">
                                      <p:cBhvr additive="base">
                                        <p:cTn id="18" dur="1000"/>
                                        <p:tgtEl>
                                          <p:spTgt spid="2774"/>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66"/>
                                        </p:tgtEl>
                                        <p:attrNameLst>
                                          <p:attrName>style.visibility</p:attrName>
                                        </p:attrNameLst>
                                      </p:cBhvr>
                                      <p:to>
                                        <p:strVal val="visible"/>
                                      </p:to>
                                    </p:set>
                                    <p:animEffect transition="in" filter="fade">
                                      <p:cBhvr>
                                        <p:cTn id="21" dur="1000"/>
                                        <p:tgtEl>
                                          <p:spTgt spid="2766"/>
                                        </p:tgtEl>
                                      </p:cBhvr>
                                    </p:animEffect>
                                  </p:childTnLst>
                                </p:cTn>
                              </p:par>
                              <p:par>
                                <p:cTn id="22" presetID="10" presetClass="entr" presetSubtype="0" fill="hold" nodeType="withEffect">
                                  <p:stCondLst>
                                    <p:cond delay="0"/>
                                  </p:stCondLst>
                                  <p:childTnLst>
                                    <p:set>
                                      <p:cBhvr>
                                        <p:cTn id="23" dur="1" fill="hold">
                                          <p:stCondLst>
                                            <p:cond delay="0"/>
                                          </p:stCondLst>
                                        </p:cTn>
                                        <p:tgtEl>
                                          <p:spTgt spid="2775"/>
                                        </p:tgtEl>
                                        <p:attrNameLst>
                                          <p:attrName>style.visibility</p:attrName>
                                        </p:attrNameLst>
                                      </p:cBhvr>
                                      <p:to>
                                        <p:strVal val="visible"/>
                                      </p:to>
                                    </p:set>
                                    <p:animEffect transition="in" filter="fade">
                                      <p:cBhvr>
                                        <p:cTn id="24" dur="1000"/>
                                        <p:tgtEl>
                                          <p:spTgt spid="2775"/>
                                        </p:tgtEl>
                                      </p:cBhvr>
                                    </p:animEffect>
                                  </p:childTnLst>
                                </p:cTn>
                              </p:par>
                              <p:par>
                                <p:cTn id="25" presetID="10" presetClass="entr" presetSubtype="0" fill="hold" nodeType="withEffect">
                                  <p:stCondLst>
                                    <p:cond delay="0"/>
                                  </p:stCondLst>
                                  <p:childTnLst>
                                    <p:set>
                                      <p:cBhvr>
                                        <p:cTn id="26" dur="1" fill="hold">
                                          <p:stCondLst>
                                            <p:cond delay="0"/>
                                          </p:stCondLst>
                                        </p:cTn>
                                        <p:tgtEl>
                                          <p:spTgt spid="2776"/>
                                        </p:tgtEl>
                                        <p:attrNameLst>
                                          <p:attrName>style.visibility</p:attrName>
                                        </p:attrNameLst>
                                      </p:cBhvr>
                                      <p:to>
                                        <p:strVal val="visible"/>
                                      </p:to>
                                    </p:set>
                                    <p:animEffect transition="in" filter="fade">
                                      <p:cBhvr>
                                        <p:cTn id="27" dur="1000"/>
                                        <p:tgtEl>
                                          <p:spTgt spid="2776"/>
                                        </p:tgtEl>
                                      </p:cBhvr>
                                    </p:animEffect>
                                  </p:childTnLst>
                                </p:cTn>
                              </p:par>
                              <p:par>
                                <p:cTn id="28" presetID="10" presetClass="entr" presetSubtype="0" fill="hold" nodeType="withEffect">
                                  <p:stCondLst>
                                    <p:cond delay="0"/>
                                  </p:stCondLst>
                                  <p:childTnLst>
                                    <p:set>
                                      <p:cBhvr>
                                        <p:cTn id="29" dur="1" fill="hold">
                                          <p:stCondLst>
                                            <p:cond delay="0"/>
                                          </p:stCondLst>
                                        </p:cTn>
                                        <p:tgtEl>
                                          <p:spTgt spid="2777"/>
                                        </p:tgtEl>
                                        <p:attrNameLst>
                                          <p:attrName>style.visibility</p:attrName>
                                        </p:attrNameLst>
                                      </p:cBhvr>
                                      <p:to>
                                        <p:strVal val="visible"/>
                                      </p:to>
                                    </p:set>
                                    <p:animEffect transition="in" filter="fade">
                                      <p:cBhvr>
                                        <p:cTn id="30" dur="1000"/>
                                        <p:tgtEl>
                                          <p:spTgt spid="2777"/>
                                        </p:tgtEl>
                                      </p:cBhvr>
                                    </p:animEffect>
                                  </p:childTnLst>
                                </p:cTn>
                              </p:par>
                              <p:par>
                                <p:cTn id="31" presetID="10" presetClass="entr" presetSubtype="0" fill="hold" nodeType="withEffect">
                                  <p:stCondLst>
                                    <p:cond delay="0"/>
                                  </p:stCondLst>
                                  <p:childTnLst>
                                    <p:set>
                                      <p:cBhvr>
                                        <p:cTn id="32" dur="1" fill="hold">
                                          <p:stCondLst>
                                            <p:cond delay="0"/>
                                          </p:stCondLst>
                                        </p:cTn>
                                        <p:tgtEl>
                                          <p:spTgt spid="2778"/>
                                        </p:tgtEl>
                                        <p:attrNameLst>
                                          <p:attrName>style.visibility</p:attrName>
                                        </p:attrNameLst>
                                      </p:cBhvr>
                                      <p:to>
                                        <p:strVal val="visible"/>
                                      </p:to>
                                    </p:set>
                                    <p:animEffect transition="in" filter="fade">
                                      <p:cBhvr>
                                        <p:cTn id="33" dur="1000"/>
                                        <p:tgtEl>
                                          <p:spTgt spid="2778"/>
                                        </p:tgtEl>
                                      </p:cBhvr>
                                    </p:animEffect>
                                  </p:childTnLst>
                                </p:cTn>
                              </p:par>
                              <p:par>
                                <p:cTn id="34" presetID="10" presetClass="entr" presetSubtype="0" fill="hold" nodeType="withEffect">
                                  <p:stCondLst>
                                    <p:cond delay="0"/>
                                  </p:stCondLst>
                                  <p:childTnLst>
                                    <p:set>
                                      <p:cBhvr>
                                        <p:cTn id="35" dur="1" fill="hold">
                                          <p:stCondLst>
                                            <p:cond delay="0"/>
                                          </p:stCondLst>
                                        </p:cTn>
                                        <p:tgtEl>
                                          <p:spTgt spid="2779"/>
                                        </p:tgtEl>
                                        <p:attrNameLst>
                                          <p:attrName>style.visibility</p:attrName>
                                        </p:attrNameLst>
                                      </p:cBhvr>
                                      <p:to>
                                        <p:strVal val="visible"/>
                                      </p:to>
                                    </p:set>
                                    <p:animEffect transition="in" filter="fade">
                                      <p:cBhvr>
                                        <p:cTn id="36" dur="1000"/>
                                        <p:tgtEl>
                                          <p:spTgt spid="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65"/>
          <p:cNvSpPr txBox="1">
            <a:spLocks noGrp="1"/>
          </p:cNvSpPr>
          <p:nvPr>
            <p:ph type="title"/>
          </p:nvPr>
        </p:nvSpPr>
        <p:spPr>
          <a:xfrm>
            <a:off x="954000" y="717667"/>
            <a:ext cx="10284000" cy="560800"/>
          </a:xfrm>
          <a:prstGeom prst="rect">
            <a:avLst/>
          </a:prstGeom>
        </p:spPr>
        <p:txBody>
          <a:bodyPr spcFirstLastPara="1" vert="horz" wrap="square" lIns="121900" tIns="0" rIns="121900" bIns="121900" rtlCol="0" anchor="t" anchorCtr="0">
            <a:noAutofit/>
          </a:bodyPr>
          <a:lstStyle/>
          <a:p>
            <a:r>
              <a:rPr lang="en"/>
              <a:t>WHAT WE ARE WORKING ON</a:t>
            </a:r>
            <a:endParaRPr/>
          </a:p>
        </p:txBody>
      </p:sp>
      <p:sp>
        <p:nvSpPr>
          <p:cNvPr id="2785" name="Google Shape;2785;p65"/>
          <p:cNvSpPr txBox="1">
            <a:spLocks noGrp="1"/>
          </p:cNvSpPr>
          <p:nvPr>
            <p:ph type="subTitle" idx="1"/>
          </p:nvPr>
        </p:nvSpPr>
        <p:spPr>
          <a:xfrm>
            <a:off x="4342481" y="1760767"/>
            <a:ext cx="2939200" cy="591200"/>
          </a:xfrm>
          <a:prstGeom prst="rect">
            <a:avLst/>
          </a:prstGeom>
        </p:spPr>
        <p:txBody>
          <a:bodyPr spcFirstLastPara="1" vert="horz" wrap="square" lIns="121900" tIns="121900" rIns="121900" bIns="121900" rtlCol="0" anchor="t" anchorCtr="0">
            <a:noAutofit/>
          </a:bodyPr>
          <a:lstStyle/>
          <a:p>
            <a:pPr marL="0" indent="0">
              <a:spcAft>
                <a:spcPts val="1600"/>
              </a:spcAft>
            </a:pPr>
            <a:r>
              <a:rPr lang="en" dirty="0"/>
              <a:t>Contexte</a:t>
            </a:r>
            <a:endParaRPr dirty="0"/>
          </a:p>
        </p:txBody>
      </p:sp>
      <p:sp>
        <p:nvSpPr>
          <p:cNvPr id="2786" name="Google Shape;2786;p65"/>
          <p:cNvSpPr txBox="1">
            <a:spLocks noGrp="1"/>
          </p:cNvSpPr>
          <p:nvPr>
            <p:ph type="subTitle" idx="2"/>
          </p:nvPr>
        </p:nvSpPr>
        <p:spPr>
          <a:xfrm>
            <a:off x="4342475" y="2380035"/>
            <a:ext cx="4373600" cy="839864"/>
          </a:xfrm>
          <a:prstGeom prst="rect">
            <a:avLst/>
          </a:prstGeom>
        </p:spPr>
        <p:txBody>
          <a:bodyPr spcFirstLastPara="1" vert="horz" wrap="square" lIns="121900" tIns="0" rIns="121900" bIns="121900" rtlCol="0" anchor="t" anchorCtr="0">
            <a:noAutofit/>
          </a:bodyPr>
          <a:lstStyle/>
          <a:p>
            <a:pPr marL="380990" indent="-380990">
              <a:buClr>
                <a:schemeClr val="dk1"/>
              </a:buClr>
              <a:buSzPts val="1100"/>
              <a:buFont typeface="Arial" panose="020B0604020202020204" pitchFamily="34" charset="0"/>
              <a:buChar char="•"/>
            </a:pPr>
            <a:r>
              <a:rPr lang="en" dirty="0">
                <a:solidFill>
                  <a:schemeClr val="bg1"/>
                </a:solidFill>
              </a:rPr>
              <a:t>Présence internationale</a:t>
            </a:r>
          </a:p>
          <a:p>
            <a:pPr marL="380990" indent="-380990">
              <a:buClr>
                <a:schemeClr val="dk1"/>
              </a:buClr>
              <a:buSzPts val="1100"/>
              <a:buFont typeface="Arial" panose="020B0604020202020204" pitchFamily="34" charset="0"/>
              <a:buChar char="•"/>
            </a:pPr>
            <a:r>
              <a:rPr lang="en" dirty="0"/>
              <a:t>Projets IT et Marketing</a:t>
            </a:r>
          </a:p>
          <a:p>
            <a:pPr marL="380990" indent="-380990">
              <a:buClr>
                <a:schemeClr val="dk1"/>
              </a:buClr>
              <a:buSzPts val="1100"/>
              <a:buFont typeface="Arial" panose="020B0604020202020204" pitchFamily="34" charset="0"/>
              <a:buChar char="•"/>
            </a:pPr>
            <a:r>
              <a:rPr lang="en" dirty="0"/>
              <a:t>Indicateurs Clés</a:t>
            </a:r>
          </a:p>
          <a:p>
            <a:pPr marL="0" indent="0">
              <a:buClr>
                <a:schemeClr val="dk1"/>
              </a:buClr>
              <a:buSzPts val="1100"/>
            </a:pPr>
            <a:endParaRPr dirty="0"/>
          </a:p>
        </p:txBody>
      </p:sp>
      <p:sp>
        <p:nvSpPr>
          <p:cNvPr id="2787" name="Google Shape;2787;p65"/>
          <p:cNvSpPr txBox="1">
            <a:spLocks noGrp="1"/>
          </p:cNvSpPr>
          <p:nvPr>
            <p:ph type="subTitle" idx="3"/>
          </p:nvPr>
        </p:nvSpPr>
        <p:spPr>
          <a:xfrm>
            <a:off x="4342481" y="3247967"/>
            <a:ext cx="4100249" cy="591200"/>
          </a:xfrm>
          <a:prstGeom prst="rect">
            <a:avLst/>
          </a:prstGeom>
        </p:spPr>
        <p:txBody>
          <a:bodyPr spcFirstLastPara="1" vert="horz" wrap="square" lIns="121900" tIns="121900" rIns="121900" bIns="121900" rtlCol="0" anchor="t" anchorCtr="0">
            <a:noAutofit/>
          </a:bodyPr>
          <a:lstStyle/>
          <a:p>
            <a:pPr marL="0" indent="0">
              <a:spcAft>
                <a:spcPts val="1600"/>
              </a:spcAft>
            </a:pPr>
            <a:r>
              <a:rPr lang="en" dirty="0"/>
              <a:t>Problème à Résoudre</a:t>
            </a:r>
            <a:endParaRPr dirty="0"/>
          </a:p>
        </p:txBody>
      </p:sp>
      <p:sp>
        <p:nvSpPr>
          <p:cNvPr id="2788" name="Google Shape;2788;p65"/>
          <p:cNvSpPr txBox="1">
            <a:spLocks noGrp="1"/>
          </p:cNvSpPr>
          <p:nvPr>
            <p:ph type="subTitle" idx="4"/>
          </p:nvPr>
        </p:nvSpPr>
        <p:spPr>
          <a:xfrm>
            <a:off x="4342475" y="3977235"/>
            <a:ext cx="4373600" cy="642400"/>
          </a:xfrm>
          <a:prstGeom prst="rect">
            <a:avLst/>
          </a:prstGeom>
        </p:spPr>
        <p:txBody>
          <a:bodyPr spcFirstLastPara="1" vert="horz" wrap="square" lIns="121900" tIns="0" rIns="121900" bIns="121900" rtlCol="0" anchor="t" anchorCtr="0">
            <a:noAutofit/>
          </a:bodyPr>
          <a:lstStyle/>
          <a:p>
            <a:pPr marL="380990" indent="-380990">
              <a:buClr>
                <a:schemeClr val="dk1"/>
              </a:buClr>
              <a:buSzPts val="1100"/>
              <a:buFont typeface="Arial" panose="020B0604020202020204" pitchFamily="34" charset="0"/>
              <a:buChar char="•"/>
            </a:pPr>
            <a:r>
              <a:rPr lang="en" dirty="0"/>
              <a:t>Données non exploitées</a:t>
            </a:r>
          </a:p>
          <a:p>
            <a:pPr marL="380990" indent="-380990">
              <a:buClr>
                <a:schemeClr val="dk1"/>
              </a:buClr>
              <a:buSzPts val="1100"/>
              <a:buFont typeface="Arial" panose="020B0604020202020204" pitchFamily="34" charset="0"/>
              <a:buChar char="•"/>
            </a:pPr>
            <a:r>
              <a:rPr lang="en" dirty="0"/>
              <a:t>Besoin de Visualisation</a:t>
            </a:r>
            <a:endParaRPr dirty="0"/>
          </a:p>
        </p:txBody>
      </p:sp>
      <p:sp>
        <p:nvSpPr>
          <p:cNvPr id="2789" name="Google Shape;2789;p65"/>
          <p:cNvSpPr txBox="1">
            <a:spLocks noGrp="1"/>
          </p:cNvSpPr>
          <p:nvPr>
            <p:ph type="subTitle" idx="5"/>
          </p:nvPr>
        </p:nvSpPr>
        <p:spPr>
          <a:xfrm>
            <a:off x="4342481" y="4735167"/>
            <a:ext cx="5333823" cy="591200"/>
          </a:xfrm>
          <a:prstGeom prst="rect">
            <a:avLst/>
          </a:prstGeom>
        </p:spPr>
        <p:txBody>
          <a:bodyPr spcFirstLastPara="1" vert="horz" wrap="square" lIns="121900" tIns="121900" rIns="121900" bIns="121900" rtlCol="0" anchor="t" anchorCtr="0">
            <a:noAutofit/>
          </a:bodyPr>
          <a:lstStyle/>
          <a:p>
            <a:pPr marL="0" indent="0">
              <a:spcAft>
                <a:spcPts val="1600"/>
              </a:spcAft>
            </a:pPr>
            <a:r>
              <a:rPr lang="en" dirty="0"/>
              <a:t>Spécification du Dashboard</a:t>
            </a:r>
            <a:endParaRPr dirty="0"/>
          </a:p>
        </p:txBody>
      </p:sp>
      <p:sp>
        <p:nvSpPr>
          <p:cNvPr id="2790" name="Google Shape;2790;p65"/>
          <p:cNvSpPr txBox="1">
            <a:spLocks noGrp="1"/>
          </p:cNvSpPr>
          <p:nvPr>
            <p:ph type="subTitle" idx="6"/>
          </p:nvPr>
        </p:nvSpPr>
        <p:spPr>
          <a:xfrm>
            <a:off x="4342474" y="5354435"/>
            <a:ext cx="2046868" cy="944517"/>
          </a:xfrm>
          <a:prstGeom prst="rect">
            <a:avLst/>
          </a:prstGeom>
        </p:spPr>
        <p:txBody>
          <a:bodyPr spcFirstLastPara="1" vert="horz" wrap="square" lIns="121900" tIns="0" rIns="121900" bIns="121900" rtlCol="0" anchor="t" anchorCtr="0">
            <a:noAutofit/>
          </a:bodyPr>
          <a:lstStyle/>
          <a:p>
            <a:pPr marL="380990" indent="-380990">
              <a:buClr>
                <a:schemeClr val="dk1"/>
              </a:buClr>
              <a:buSzPts val="1100"/>
              <a:buFont typeface="Arial" panose="020B0604020202020204" pitchFamily="34" charset="0"/>
              <a:buChar char="•"/>
            </a:pPr>
            <a:r>
              <a:rPr lang="en" dirty="0"/>
              <a:t>Utilsateurs</a:t>
            </a:r>
          </a:p>
          <a:p>
            <a:pPr marL="380990" indent="-380990">
              <a:buClr>
                <a:schemeClr val="dk1"/>
              </a:buClr>
              <a:buSzPts val="1100"/>
              <a:buFont typeface="Arial" panose="020B0604020202020204" pitchFamily="34" charset="0"/>
              <a:buChar char="•"/>
            </a:pPr>
            <a:r>
              <a:rPr lang="en" dirty="0"/>
              <a:t>Indicateurs</a:t>
            </a:r>
          </a:p>
          <a:p>
            <a:pPr marL="380990" indent="-380990">
              <a:buClr>
                <a:schemeClr val="dk1"/>
              </a:buClr>
              <a:buSzPts val="1100"/>
              <a:buFont typeface="Arial" panose="020B0604020202020204" pitchFamily="34" charset="0"/>
              <a:buChar char="•"/>
            </a:pPr>
            <a:r>
              <a:rPr lang="en" dirty="0"/>
              <a:t>Visualisation</a:t>
            </a:r>
            <a:endParaRPr dirty="0"/>
          </a:p>
        </p:txBody>
      </p:sp>
      <p:grpSp>
        <p:nvGrpSpPr>
          <p:cNvPr id="2791" name="Google Shape;2791;p65"/>
          <p:cNvGrpSpPr/>
          <p:nvPr/>
        </p:nvGrpSpPr>
        <p:grpSpPr>
          <a:xfrm rot="10800000" flipH="1">
            <a:off x="9800019" y="2848512"/>
            <a:ext cx="1057675" cy="243865"/>
            <a:chOff x="2685575" y="2835950"/>
            <a:chExt cx="433000" cy="99825"/>
          </a:xfrm>
        </p:grpSpPr>
        <p:sp>
          <p:nvSpPr>
            <p:cNvPr id="2792" name="Google Shape;2792;p6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93" name="Google Shape;2793;p6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94" name="Google Shape;2794;p6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95" name="Google Shape;2795;p6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2796" name="Google Shape;2796;p65"/>
          <p:cNvGrpSpPr/>
          <p:nvPr/>
        </p:nvGrpSpPr>
        <p:grpSpPr>
          <a:xfrm flipH="1">
            <a:off x="8982735" y="-915920"/>
            <a:ext cx="2692235" cy="2692235"/>
            <a:chOff x="1943325" y="-220375"/>
            <a:chExt cx="1298672" cy="1298672"/>
          </a:xfrm>
        </p:grpSpPr>
        <p:sp>
          <p:nvSpPr>
            <p:cNvPr id="2797" name="Google Shape;2797;p6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798" name="Google Shape;2798;p6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799" name="Google Shape;2799;p6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0" name="Google Shape;2800;p6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1" name="Google Shape;2801;p6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2" name="Google Shape;2802;p6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3" name="Google Shape;2803;p6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4" name="Google Shape;2804;p6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5" name="Google Shape;2805;p6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6" name="Google Shape;2806;p6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7" name="Google Shape;2807;p6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8" name="Google Shape;2808;p6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09" name="Google Shape;2809;p6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0" name="Google Shape;2810;p6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1" name="Google Shape;2811;p6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2" name="Google Shape;2812;p6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3" name="Google Shape;2813;p6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4" name="Google Shape;2814;p6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5" name="Google Shape;2815;p6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6" name="Google Shape;2816;p6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7" name="Google Shape;2817;p6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8" name="Google Shape;2818;p6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19" name="Google Shape;2819;p6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0" name="Google Shape;2820;p6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1" name="Google Shape;2821;p6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2" name="Google Shape;2822;p6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3" name="Google Shape;2823;p6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4" name="Google Shape;2824;p6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5" name="Google Shape;2825;p6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6" name="Google Shape;2826;p6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7" name="Google Shape;2827;p6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8" name="Google Shape;2828;p6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29" name="Google Shape;2829;p6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0" name="Google Shape;2830;p6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1" name="Google Shape;2831;p6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2" name="Google Shape;2832;p6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3" name="Google Shape;2833;p6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4" name="Google Shape;2834;p6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5" name="Google Shape;2835;p6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6" name="Google Shape;2836;p6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7" name="Google Shape;2837;p6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8" name="Google Shape;2838;p6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39" name="Google Shape;2839;p6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40" name="Google Shape;2840;p6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41" name="Google Shape;2841;p6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42" name="Google Shape;2842;p6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43" name="Google Shape;2843;p6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44" name="Google Shape;2844;p6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grpSp>
      <p:sp>
        <p:nvSpPr>
          <p:cNvPr id="2845" name="Google Shape;2845;p65"/>
          <p:cNvSpPr/>
          <p:nvPr/>
        </p:nvSpPr>
        <p:spPr>
          <a:xfrm rot="5400000" flipH="1">
            <a:off x="10046615" y="3792100"/>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2846" name="Google Shape;2846;p65"/>
          <p:cNvSpPr/>
          <p:nvPr/>
        </p:nvSpPr>
        <p:spPr>
          <a:xfrm>
            <a:off x="3480070" y="3568047"/>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47" name="Google Shape;2847;p65"/>
          <p:cNvSpPr/>
          <p:nvPr/>
        </p:nvSpPr>
        <p:spPr>
          <a:xfrm>
            <a:off x="3480070" y="2049847"/>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48" name="Google Shape;2848;p65"/>
          <p:cNvSpPr/>
          <p:nvPr/>
        </p:nvSpPr>
        <p:spPr>
          <a:xfrm>
            <a:off x="3480070" y="5086231"/>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2849" name="Google Shape;2849;p65"/>
          <p:cNvGrpSpPr/>
          <p:nvPr/>
        </p:nvGrpSpPr>
        <p:grpSpPr>
          <a:xfrm rot="10800000">
            <a:off x="-2754549" y="4135029"/>
            <a:ext cx="5333884" cy="4234508"/>
            <a:chOff x="5207925" y="-1994879"/>
            <a:chExt cx="4000413" cy="3175881"/>
          </a:xfrm>
        </p:grpSpPr>
        <p:sp>
          <p:nvSpPr>
            <p:cNvPr id="2850" name="Google Shape;2850;p65"/>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851" name="Google Shape;2851;p65"/>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52" name="Google Shape;2852;p65"/>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2853" name="Google Shape;2853;p65"/>
          <p:cNvGrpSpPr/>
          <p:nvPr/>
        </p:nvGrpSpPr>
        <p:grpSpPr>
          <a:xfrm>
            <a:off x="3646615" y="2202852"/>
            <a:ext cx="399716" cy="401336"/>
            <a:chOff x="7025531" y="2456707"/>
            <a:chExt cx="337712" cy="339119"/>
          </a:xfrm>
        </p:grpSpPr>
        <p:sp>
          <p:nvSpPr>
            <p:cNvPr id="2854" name="Google Shape;2854;p65"/>
            <p:cNvSpPr/>
            <p:nvPr/>
          </p:nvSpPr>
          <p:spPr>
            <a:xfrm>
              <a:off x="7025531" y="2456707"/>
              <a:ext cx="337712" cy="287286"/>
            </a:xfrm>
            <a:custGeom>
              <a:avLst/>
              <a:gdLst/>
              <a:ahLst/>
              <a:cxnLst/>
              <a:rect l="l" t="t" r="r" b="b"/>
              <a:pathLst>
                <a:path w="11479" h="9765" extrusionOk="0">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2855" name="Google Shape;2855;p65"/>
            <p:cNvSpPr/>
            <p:nvPr/>
          </p:nvSpPr>
          <p:spPr>
            <a:xfrm>
              <a:off x="7087871" y="2775468"/>
              <a:ext cx="42777" cy="20359"/>
            </a:xfrm>
            <a:custGeom>
              <a:avLst/>
              <a:gdLst/>
              <a:ahLst/>
              <a:cxnLst/>
              <a:rect l="l" t="t" r="r" b="b"/>
              <a:pathLst>
                <a:path w="1454" h="692" extrusionOk="0">
                  <a:moveTo>
                    <a:pt x="1" y="1"/>
                  </a:moveTo>
                  <a:lnTo>
                    <a:pt x="1" y="692"/>
                  </a:lnTo>
                  <a:lnTo>
                    <a:pt x="1454" y="692"/>
                  </a:lnTo>
                  <a:lnTo>
                    <a:pt x="1454"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2856" name="Google Shape;2856;p65"/>
            <p:cNvSpPr/>
            <p:nvPr/>
          </p:nvSpPr>
          <p:spPr>
            <a:xfrm>
              <a:off x="7173364" y="2775468"/>
              <a:ext cx="42747" cy="20359"/>
            </a:xfrm>
            <a:custGeom>
              <a:avLst/>
              <a:gdLst/>
              <a:ahLst/>
              <a:cxnLst/>
              <a:rect l="l" t="t" r="r" b="b"/>
              <a:pathLst>
                <a:path w="1453" h="692" extrusionOk="0">
                  <a:moveTo>
                    <a:pt x="0" y="1"/>
                  </a:moveTo>
                  <a:lnTo>
                    <a:pt x="0" y="692"/>
                  </a:lnTo>
                  <a:lnTo>
                    <a:pt x="1453" y="692"/>
                  </a:lnTo>
                  <a:lnTo>
                    <a:pt x="1453"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2857" name="Google Shape;2857;p65"/>
            <p:cNvSpPr/>
            <p:nvPr/>
          </p:nvSpPr>
          <p:spPr>
            <a:xfrm>
              <a:off x="7259534" y="2775468"/>
              <a:ext cx="42777" cy="20359"/>
            </a:xfrm>
            <a:custGeom>
              <a:avLst/>
              <a:gdLst/>
              <a:ahLst/>
              <a:cxnLst/>
              <a:rect l="l" t="t" r="r" b="b"/>
              <a:pathLst>
                <a:path w="1454" h="692" extrusionOk="0">
                  <a:moveTo>
                    <a:pt x="0" y="1"/>
                  </a:moveTo>
                  <a:lnTo>
                    <a:pt x="0" y="692"/>
                  </a:lnTo>
                  <a:lnTo>
                    <a:pt x="1453" y="692"/>
                  </a:lnTo>
                  <a:lnTo>
                    <a:pt x="1453"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grpSp>
      <p:sp>
        <p:nvSpPr>
          <p:cNvPr id="2858" name="Google Shape;2858;p65"/>
          <p:cNvSpPr/>
          <p:nvPr/>
        </p:nvSpPr>
        <p:spPr>
          <a:xfrm>
            <a:off x="3647976" y="3737041"/>
            <a:ext cx="401371" cy="402171"/>
          </a:xfrm>
          <a:custGeom>
            <a:avLst/>
            <a:gdLst/>
            <a:ahLst/>
            <a:cxnLst/>
            <a:rect l="l" t="t" r="r" b="b"/>
            <a:pathLst>
              <a:path w="11527" h="11550" extrusionOk="0">
                <a:moveTo>
                  <a:pt x="2716" y="667"/>
                </a:moveTo>
                <a:lnTo>
                  <a:pt x="2716" y="2667"/>
                </a:lnTo>
                <a:lnTo>
                  <a:pt x="715" y="2667"/>
                </a:lnTo>
                <a:lnTo>
                  <a:pt x="715" y="1667"/>
                </a:lnTo>
                <a:cubicBezTo>
                  <a:pt x="691" y="1119"/>
                  <a:pt x="1144" y="667"/>
                  <a:pt x="1715" y="667"/>
                </a:cubicBezTo>
                <a:close/>
                <a:moveTo>
                  <a:pt x="9884" y="667"/>
                </a:moveTo>
                <a:cubicBezTo>
                  <a:pt x="10431" y="667"/>
                  <a:pt x="10884" y="1119"/>
                  <a:pt x="10884" y="1667"/>
                </a:cubicBezTo>
                <a:lnTo>
                  <a:pt x="10884" y="2667"/>
                </a:lnTo>
                <a:lnTo>
                  <a:pt x="8884" y="2667"/>
                </a:lnTo>
                <a:lnTo>
                  <a:pt x="8884" y="667"/>
                </a:lnTo>
                <a:close/>
                <a:moveTo>
                  <a:pt x="5454" y="1334"/>
                </a:moveTo>
                <a:lnTo>
                  <a:pt x="5454" y="2786"/>
                </a:lnTo>
                <a:cubicBezTo>
                  <a:pt x="5454" y="4239"/>
                  <a:pt x="4264" y="5430"/>
                  <a:pt x="2811" y="5430"/>
                </a:cubicBezTo>
                <a:lnTo>
                  <a:pt x="1358" y="5430"/>
                </a:lnTo>
                <a:lnTo>
                  <a:pt x="1358" y="3358"/>
                </a:lnTo>
                <a:lnTo>
                  <a:pt x="3382" y="3358"/>
                </a:lnTo>
                <a:lnTo>
                  <a:pt x="3382" y="1334"/>
                </a:lnTo>
                <a:close/>
                <a:moveTo>
                  <a:pt x="8193" y="1334"/>
                </a:moveTo>
                <a:lnTo>
                  <a:pt x="8193" y="3358"/>
                </a:lnTo>
                <a:lnTo>
                  <a:pt x="10217" y="3358"/>
                </a:lnTo>
                <a:lnTo>
                  <a:pt x="10217" y="5430"/>
                </a:lnTo>
                <a:lnTo>
                  <a:pt x="8764" y="5430"/>
                </a:lnTo>
                <a:cubicBezTo>
                  <a:pt x="7312" y="5430"/>
                  <a:pt x="6121" y="4239"/>
                  <a:pt x="6121" y="2786"/>
                </a:cubicBezTo>
                <a:lnTo>
                  <a:pt x="6121" y="1334"/>
                </a:lnTo>
                <a:close/>
                <a:moveTo>
                  <a:pt x="5811" y="4239"/>
                </a:moveTo>
                <a:cubicBezTo>
                  <a:pt x="6121" y="4906"/>
                  <a:pt x="6645" y="5430"/>
                  <a:pt x="7336" y="5763"/>
                </a:cubicBezTo>
                <a:cubicBezTo>
                  <a:pt x="6693" y="6097"/>
                  <a:pt x="6145" y="6620"/>
                  <a:pt x="5811" y="7287"/>
                </a:cubicBezTo>
                <a:cubicBezTo>
                  <a:pt x="5502" y="6620"/>
                  <a:pt x="4954" y="6097"/>
                  <a:pt x="4311" y="5763"/>
                </a:cubicBezTo>
                <a:cubicBezTo>
                  <a:pt x="4954" y="5430"/>
                  <a:pt x="5502" y="4906"/>
                  <a:pt x="5811" y="4239"/>
                </a:cubicBezTo>
                <a:close/>
                <a:moveTo>
                  <a:pt x="2811" y="6097"/>
                </a:moveTo>
                <a:cubicBezTo>
                  <a:pt x="4264" y="6097"/>
                  <a:pt x="5454" y="7287"/>
                  <a:pt x="5454" y="8740"/>
                </a:cubicBezTo>
                <a:lnTo>
                  <a:pt x="5454" y="10193"/>
                </a:lnTo>
                <a:lnTo>
                  <a:pt x="3382" y="10193"/>
                </a:lnTo>
                <a:lnTo>
                  <a:pt x="3382" y="8145"/>
                </a:lnTo>
                <a:lnTo>
                  <a:pt x="1358" y="8145"/>
                </a:lnTo>
                <a:lnTo>
                  <a:pt x="1358" y="6097"/>
                </a:lnTo>
                <a:close/>
                <a:moveTo>
                  <a:pt x="10217" y="6097"/>
                </a:moveTo>
                <a:lnTo>
                  <a:pt x="10217" y="8168"/>
                </a:lnTo>
                <a:lnTo>
                  <a:pt x="8193" y="8168"/>
                </a:lnTo>
                <a:lnTo>
                  <a:pt x="8193" y="10193"/>
                </a:lnTo>
                <a:lnTo>
                  <a:pt x="6121" y="10193"/>
                </a:lnTo>
                <a:lnTo>
                  <a:pt x="6121" y="8740"/>
                </a:lnTo>
                <a:cubicBezTo>
                  <a:pt x="6121" y="7287"/>
                  <a:pt x="7312" y="6097"/>
                  <a:pt x="8764" y="6097"/>
                </a:cubicBezTo>
                <a:close/>
                <a:moveTo>
                  <a:pt x="2716" y="8835"/>
                </a:moveTo>
                <a:lnTo>
                  <a:pt x="2716" y="10836"/>
                </a:lnTo>
                <a:lnTo>
                  <a:pt x="1715" y="10836"/>
                </a:lnTo>
                <a:cubicBezTo>
                  <a:pt x="1168" y="10836"/>
                  <a:pt x="739" y="10383"/>
                  <a:pt x="739" y="9835"/>
                </a:cubicBezTo>
                <a:lnTo>
                  <a:pt x="739" y="8835"/>
                </a:lnTo>
                <a:close/>
                <a:moveTo>
                  <a:pt x="10884" y="8835"/>
                </a:moveTo>
                <a:lnTo>
                  <a:pt x="10884" y="9835"/>
                </a:lnTo>
                <a:cubicBezTo>
                  <a:pt x="10884" y="10383"/>
                  <a:pt x="10431" y="10836"/>
                  <a:pt x="9884" y="10836"/>
                </a:cubicBezTo>
                <a:lnTo>
                  <a:pt x="8884" y="10836"/>
                </a:lnTo>
                <a:lnTo>
                  <a:pt x="8884" y="8835"/>
                </a:lnTo>
                <a:close/>
                <a:moveTo>
                  <a:pt x="8193" y="0"/>
                </a:moveTo>
                <a:lnTo>
                  <a:pt x="8193" y="643"/>
                </a:lnTo>
                <a:lnTo>
                  <a:pt x="3382" y="643"/>
                </a:lnTo>
                <a:lnTo>
                  <a:pt x="3382" y="24"/>
                </a:lnTo>
                <a:lnTo>
                  <a:pt x="1668" y="24"/>
                </a:lnTo>
                <a:cubicBezTo>
                  <a:pt x="763" y="24"/>
                  <a:pt x="1" y="762"/>
                  <a:pt x="1" y="1691"/>
                </a:cubicBezTo>
                <a:lnTo>
                  <a:pt x="1" y="3358"/>
                </a:lnTo>
                <a:lnTo>
                  <a:pt x="668" y="3358"/>
                </a:lnTo>
                <a:lnTo>
                  <a:pt x="668" y="8168"/>
                </a:lnTo>
                <a:lnTo>
                  <a:pt x="1" y="8168"/>
                </a:lnTo>
                <a:lnTo>
                  <a:pt x="1" y="9883"/>
                </a:lnTo>
                <a:cubicBezTo>
                  <a:pt x="1" y="10788"/>
                  <a:pt x="763" y="11550"/>
                  <a:pt x="1668" y="11550"/>
                </a:cubicBezTo>
                <a:lnTo>
                  <a:pt x="3382" y="11550"/>
                </a:lnTo>
                <a:lnTo>
                  <a:pt x="3382" y="10907"/>
                </a:lnTo>
                <a:lnTo>
                  <a:pt x="8193" y="10907"/>
                </a:lnTo>
                <a:lnTo>
                  <a:pt x="8193" y="11550"/>
                </a:lnTo>
                <a:lnTo>
                  <a:pt x="9860" y="11550"/>
                </a:lnTo>
                <a:cubicBezTo>
                  <a:pt x="10789" y="11550"/>
                  <a:pt x="11527" y="10788"/>
                  <a:pt x="11527" y="9883"/>
                </a:cubicBezTo>
                <a:lnTo>
                  <a:pt x="11527" y="8216"/>
                </a:lnTo>
                <a:lnTo>
                  <a:pt x="10908" y="8216"/>
                </a:lnTo>
                <a:lnTo>
                  <a:pt x="10908" y="3358"/>
                </a:lnTo>
                <a:lnTo>
                  <a:pt x="11527" y="3358"/>
                </a:lnTo>
                <a:lnTo>
                  <a:pt x="11527" y="1667"/>
                </a:lnTo>
                <a:cubicBezTo>
                  <a:pt x="11527" y="738"/>
                  <a:pt x="10789" y="0"/>
                  <a:pt x="9860"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2859" name="Google Shape;2859;p65"/>
          <p:cNvSpPr/>
          <p:nvPr/>
        </p:nvSpPr>
        <p:spPr>
          <a:xfrm>
            <a:off x="3660810" y="5253256"/>
            <a:ext cx="403041" cy="403877"/>
          </a:xfrm>
          <a:custGeom>
            <a:avLst/>
            <a:gdLst/>
            <a:ahLst/>
            <a:cxnLst/>
            <a:rect l="l" t="t" r="r" b="b"/>
            <a:pathLst>
              <a:path w="11575" h="11599" extrusionOk="0">
                <a:moveTo>
                  <a:pt x="5811" y="2001"/>
                </a:moveTo>
                <a:cubicBezTo>
                  <a:pt x="6002" y="2001"/>
                  <a:pt x="6192" y="2168"/>
                  <a:pt x="6192" y="2382"/>
                </a:cubicBezTo>
                <a:cubicBezTo>
                  <a:pt x="6192" y="2597"/>
                  <a:pt x="6002" y="2763"/>
                  <a:pt x="5811" y="2763"/>
                </a:cubicBezTo>
                <a:cubicBezTo>
                  <a:pt x="5597" y="2763"/>
                  <a:pt x="5406" y="2597"/>
                  <a:pt x="5406" y="2382"/>
                </a:cubicBezTo>
                <a:cubicBezTo>
                  <a:pt x="5382" y="2168"/>
                  <a:pt x="5573" y="2001"/>
                  <a:pt x="5811" y="2001"/>
                </a:cubicBezTo>
                <a:close/>
                <a:moveTo>
                  <a:pt x="2787" y="1620"/>
                </a:moveTo>
                <a:lnTo>
                  <a:pt x="3358" y="2406"/>
                </a:lnTo>
                <a:lnTo>
                  <a:pt x="2787" y="3216"/>
                </a:lnTo>
                <a:lnTo>
                  <a:pt x="739" y="3216"/>
                </a:lnTo>
                <a:lnTo>
                  <a:pt x="739" y="1620"/>
                </a:lnTo>
                <a:close/>
                <a:moveTo>
                  <a:pt x="5811" y="5383"/>
                </a:moveTo>
                <a:cubicBezTo>
                  <a:pt x="6002" y="5383"/>
                  <a:pt x="6192" y="5574"/>
                  <a:pt x="6192" y="5788"/>
                </a:cubicBezTo>
                <a:cubicBezTo>
                  <a:pt x="6192" y="5978"/>
                  <a:pt x="6002" y="6169"/>
                  <a:pt x="5811" y="6169"/>
                </a:cubicBezTo>
                <a:cubicBezTo>
                  <a:pt x="5597" y="6169"/>
                  <a:pt x="5406" y="5978"/>
                  <a:pt x="5406" y="5788"/>
                </a:cubicBezTo>
                <a:cubicBezTo>
                  <a:pt x="5406" y="5574"/>
                  <a:pt x="5597" y="5383"/>
                  <a:pt x="5811" y="5383"/>
                </a:cubicBezTo>
                <a:close/>
                <a:moveTo>
                  <a:pt x="10860" y="4978"/>
                </a:moveTo>
                <a:lnTo>
                  <a:pt x="10860" y="6574"/>
                </a:lnTo>
                <a:lnTo>
                  <a:pt x="8812" y="6574"/>
                </a:lnTo>
                <a:lnTo>
                  <a:pt x="8240" y="5788"/>
                </a:lnTo>
                <a:lnTo>
                  <a:pt x="8812" y="4978"/>
                </a:lnTo>
                <a:close/>
                <a:moveTo>
                  <a:pt x="5811" y="8765"/>
                </a:moveTo>
                <a:cubicBezTo>
                  <a:pt x="6002" y="8765"/>
                  <a:pt x="6192" y="8931"/>
                  <a:pt x="6192" y="9146"/>
                </a:cubicBezTo>
                <a:cubicBezTo>
                  <a:pt x="6192" y="9360"/>
                  <a:pt x="6002" y="9527"/>
                  <a:pt x="5811" y="9527"/>
                </a:cubicBezTo>
                <a:cubicBezTo>
                  <a:pt x="5597" y="9527"/>
                  <a:pt x="5406" y="9360"/>
                  <a:pt x="5406" y="9146"/>
                </a:cubicBezTo>
                <a:cubicBezTo>
                  <a:pt x="5406" y="8931"/>
                  <a:pt x="5597" y="8765"/>
                  <a:pt x="5811" y="8765"/>
                </a:cubicBezTo>
                <a:close/>
                <a:moveTo>
                  <a:pt x="2787" y="8336"/>
                </a:moveTo>
                <a:lnTo>
                  <a:pt x="3358" y="9146"/>
                </a:lnTo>
                <a:lnTo>
                  <a:pt x="2787" y="9955"/>
                </a:lnTo>
                <a:lnTo>
                  <a:pt x="739" y="9955"/>
                </a:lnTo>
                <a:lnTo>
                  <a:pt x="739" y="8336"/>
                </a:lnTo>
                <a:close/>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1"/>
                </a:lnTo>
                <a:lnTo>
                  <a:pt x="4763" y="9551"/>
                </a:lnTo>
                <a:cubicBezTo>
                  <a:pt x="4882" y="9884"/>
                  <a:pt x="5120" y="10122"/>
                  <a:pt x="5454" y="10241"/>
                </a:cubicBezTo>
                <a:lnTo>
                  <a:pt x="5454" y="11599"/>
                </a:lnTo>
                <a:lnTo>
                  <a:pt x="6121" y="11599"/>
                </a:lnTo>
                <a:lnTo>
                  <a:pt x="6121" y="10241"/>
                </a:lnTo>
                <a:cubicBezTo>
                  <a:pt x="6549" y="10098"/>
                  <a:pt x="6883" y="9717"/>
                  <a:pt x="6883" y="9217"/>
                </a:cubicBezTo>
                <a:cubicBezTo>
                  <a:pt x="6883" y="8741"/>
                  <a:pt x="6573" y="8360"/>
                  <a:pt x="6121" y="8217"/>
                </a:cubicBezTo>
                <a:lnTo>
                  <a:pt x="6121" y="6883"/>
                </a:lnTo>
                <a:cubicBezTo>
                  <a:pt x="6454" y="6764"/>
                  <a:pt x="6692" y="6526"/>
                  <a:pt x="6811" y="6193"/>
                </a:cubicBezTo>
                <a:lnTo>
                  <a:pt x="7669" y="6193"/>
                </a:lnTo>
                <a:lnTo>
                  <a:pt x="8478" y="7312"/>
                </a:lnTo>
                <a:lnTo>
                  <a:pt x="11574" y="7312"/>
                </a:lnTo>
                <a:lnTo>
                  <a:pt x="11574" y="4335"/>
                </a:lnTo>
                <a:lnTo>
                  <a:pt x="8454" y="4335"/>
                </a:lnTo>
                <a:lnTo>
                  <a:pt x="8454" y="4288"/>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2860" name="Google Shape;2860;p65"/>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861" name="Google Shape;2861;p65"/>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2862" name="Google Shape;2862;p65">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2863" name="Google Shape;2863;p65">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864" name="Google Shape;2864;p65">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84"/>
                                        </p:tgtEl>
                                        <p:attrNameLst>
                                          <p:attrName>style.visibility</p:attrName>
                                        </p:attrNameLst>
                                      </p:cBhvr>
                                      <p:to>
                                        <p:strVal val="visible"/>
                                      </p:to>
                                    </p:set>
                                    <p:anim calcmode="lin" valueType="num">
                                      <p:cBhvr additive="base">
                                        <p:cTn id="7" dur="1000"/>
                                        <p:tgtEl>
                                          <p:spTgt spid="278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791"/>
                                        </p:tgtEl>
                                        <p:attrNameLst>
                                          <p:attrName>style.visibility</p:attrName>
                                        </p:attrNameLst>
                                      </p:cBhvr>
                                      <p:to>
                                        <p:strVal val="visible"/>
                                      </p:to>
                                    </p:set>
                                    <p:anim calcmode="lin" valueType="num">
                                      <p:cBhvr additive="base">
                                        <p:cTn id="10" dur="1000"/>
                                        <p:tgtEl>
                                          <p:spTgt spid="2791"/>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2845"/>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2785"/>
                                        </p:tgtEl>
                                        <p:attrNameLst>
                                          <p:attrName>style.visibility</p:attrName>
                                        </p:attrNameLst>
                                      </p:cBhvr>
                                      <p:to>
                                        <p:strVal val="visible"/>
                                      </p:to>
                                    </p:set>
                                    <p:animEffect transition="in" filter="fade">
                                      <p:cBhvr>
                                        <p:cTn id="15" dur="1000"/>
                                        <p:tgtEl>
                                          <p:spTgt spid="2785"/>
                                        </p:tgtEl>
                                      </p:cBhvr>
                                    </p:animEffect>
                                  </p:childTnLst>
                                </p:cTn>
                              </p:par>
                              <p:par>
                                <p:cTn id="16" presetID="10" presetClass="entr" presetSubtype="0" fill="hold" nodeType="withEffect">
                                  <p:stCondLst>
                                    <p:cond delay="0"/>
                                  </p:stCondLst>
                                  <p:childTnLst>
                                    <p:set>
                                      <p:cBhvr>
                                        <p:cTn id="17" dur="1" fill="hold">
                                          <p:stCondLst>
                                            <p:cond delay="0"/>
                                          </p:stCondLst>
                                        </p:cTn>
                                        <p:tgtEl>
                                          <p:spTgt spid="2786"/>
                                        </p:tgtEl>
                                        <p:attrNameLst>
                                          <p:attrName>style.visibility</p:attrName>
                                        </p:attrNameLst>
                                      </p:cBhvr>
                                      <p:to>
                                        <p:strVal val="visible"/>
                                      </p:to>
                                    </p:set>
                                    <p:animEffect transition="in" filter="fade">
                                      <p:cBhvr>
                                        <p:cTn id="18" dur="1000"/>
                                        <p:tgtEl>
                                          <p:spTgt spid="2786"/>
                                        </p:tgtEl>
                                      </p:cBhvr>
                                    </p:animEffect>
                                  </p:childTnLst>
                                </p:cTn>
                              </p:par>
                              <p:par>
                                <p:cTn id="19" presetID="10" presetClass="entr" presetSubtype="0" fill="hold" nodeType="withEffect">
                                  <p:stCondLst>
                                    <p:cond delay="0"/>
                                  </p:stCondLst>
                                  <p:childTnLst>
                                    <p:set>
                                      <p:cBhvr>
                                        <p:cTn id="20" dur="1" fill="hold">
                                          <p:stCondLst>
                                            <p:cond delay="0"/>
                                          </p:stCondLst>
                                        </p:cTn>
                                        <p:tgtEl>
                                          <p:spTgt spid="2787"/>
                                        </p:tgtEl>
                                        <p:attrNameLst>
                                          <p:attrName>style.visibility</p:attrName>
                                        </p:attrNameLst>
                                      </p:cBhvr>
                                      <p:to>
                                        <p:strVal val="visible"/>
                                      </p:to>
                                    </p:set>
                                    <p:animEffect transition="in" filter="fade">
                                      <p:cBhvr>
                                        <p:cTn id="21" dur="1000"/>
                                        <p:tgtEl>
                                          <p:spTgt spid="2787"/>
                                        </p:tgtEl>
                                      </p:cBhvr>
                                    </p:animEffect>
                                  </p:childTnLst>
                                </p:cTn>
                              </p:par>
                              <p:par>
                                <p:cTn id="22" presetID="10" presetClass="entr" presetSubtype="0" fill="hold" nodeType="withEffect">
                                  <p:stCondLst>
                                    <p:cond delay="0"/>
                                  </p:stCondLst>
                                  <p:childTnLst>
                                    <p:set>
                                      <p:cBhvr>
                                        <p:cTn id="23" dur="1" fill="hold">
                                          <p:stCondLst>
                                            <p:cond delay="0"/>
                                          </p:stCondLst>
                                        </p:cTn>
                                        <p:tgtEl>
                                          <p:spTgt spid="2788"/>
                                        </p:tgtEl>
                                        <p:attrNameLst>
                                          <p:attrName>style.visibility</p:attrName>
                                        </p:attrNameLst>
                                      </p:cBhvr>
                                      <p:to>
                                        <p:strVal val="visible"/>
                                      </p:to>
                                    </p:set>
                                    <p:animEffect transition="in" filter="fade">
                                      <p:cBhvr>
                                        <p:cTn id="24" dur="1000"/>
                                        <p:tgtEl>
                                          <p:spTgt spid="2788"/>
                                        </p:tgtEl>
                                      </p:cBhvr>
                                    </p:animEffect>
                                  </p:childTnLst>
                                </p:cTn>
                              </p:par>
                              <p:par>
                                <p:cTn id="25" presetID="10" presetClass="entr" presetSubtype="0" fill="hold" nodeType="withEffect">
                                  <p:stCondLst>
                                    <p:cond delay="0"/>
                                  </p:stCondLst>
                                  <p:childTnLst>
                                    <p:set>
                                      <p:cBhvr>
                                        <p:cTn id="26" dur="1" fill="hold">
                                          <p:stCondLst>
                                            <p:cond delay="0"/>
                                          </p:stCondLst>
                                        </p:cTn>
                                        <p:tgtEl>
                                          <p:spTgt spid="2789"/>
                                        </p:tgtEl>
                                        <p:attrNameLst>
                                          <p:attrName>style.visibility</p:attrName>
                                        </p:attrNameLst>
                                      </p:cBhvr>
                                      <p:to>
                                        <p:strVal val="visible"/>
                                      </p:to>
                                    </p:set>
                                    <p:animEffect transition="in" filter="fade">
                                      <p:cBhvr>
                                        <p:cTn id="27" dur="1000"/>
                                        <p:tgtEl>
                                          <p:spTgt spid="2789"/>
                                        </p:tgtEl>
                                      </p:cBhvr>
                                    </p:animEffect>
                                  </p:childTnLst>
                                </p:cTn>
                              </p:par>
                              <p:par>
                                <p:cTn id="28" presetID="10" presetClass="entr" presetSubtype="0" fill="hold" nodeType="withEffect">
                                  <p:stCondLst>
                                    <p:cond delay="0"/>
                                  </p:stCondLst>
                                  <p:childTnLst>
                                    <p:set>
                                      <p:cBhvr>
                                        <p:cTn id="29" dur="1" fill="hold">
                                          <p:stCondLst>
                                            <p:cond delay="0"/>
                                          </p:stCondLst>
                                        </p:cTn>
                                        <p:tgtEl>
                                          <p:spTgt spid="2790"/>
                                        </p:tgtEl>
                                        <p:attrNameLst>
                                          <p:attrName>style.visibility</p:attrName>
                                        </p:attrNameLst>
                                      </p:cBhvr>
                                      <p:to>
                                        <p:strVal val="visible"/>
                                      </p:to>
                                    </p:set>
                                    <p:animEffect transition="in" filter="fade">
                                      <p:cBhvr>
                                        <p:cTn id="30" dur="1000"/>
                                        <p:tgtEl>
                                          <p:spTgt spid="2790"/>
                                        </p:tgtEl>
                                      </p:cBhvr>
                                    </p:animEffect>
                                  </p:childTnLst>
                                </p:cTn>
                              </p:par>
                              <p:par>
                                <p:cTn id="31" presetID="23" presetClass="entr" presetSubtype="16" fill="hold" nodeType="withEffect">
                                  <p:stCondLst>
                                    <p:cond delay="0"/>
                                  </p:stCondLst>
                                  <p:childTnLst>
                                    <p:set>
                                      <p:cBhvr>
                                        <p:cTn id="32" dur="1" fill="hold">
                                          <p:stCondLst>
                                            <p:cond delay="0"/>
                                          </p:stCondLst>
                                        </p:cTn>
                                        <p:tgtEl>
                                          <p:spTgt spid="2846"/>
                                        </p:tgtEl>
                                        <p:attrNameLst>
                                          <p:attrName>style.visibility</p:attrName>
                                        </p:attrNameLst>
                                      </p:cBhvr>
                                      <p:to>
                                        <p:strVal val="visible"/>
                                      </p:to>
                                    </p:set>
                                    <p:anim calcmode="lin" valueType="num">
                                      <p:cBhvr additive="base">
                                        <p:cTn id="33" dur="1000"/>
                                        <p:tgtEl>
                                          <p:spTgt spid="2846"/>
                                        </p:tgtEl>
                                        <p:attrNameLst>
                                          <p:attrName>ppt_w</p:attrName>
                                        </p:attrNameLst>
                                      </p:cBhvr>
                                      <p:tavLst>
                                        <p:tav tm="0">
                                          <p:val>
                                            <p:strVal val="0"/>
                                          </p:val>
                                        </p:tav>
                                        <p:tav tm="100000">
                                          <p:val>
                                            <p:strVal val="#ppt_w"/>
                                          </p:val>
                                        </p:tav>
                                      </p:tavLst>
                                    </p:anim>
                                    <p:anim calcmode="lin" valueType="num">
                                      <p:cBhvr additive="base">
                                        <p:cTn id="34" dur="1000"/>
                                        <p:tgtEl>
                                          <p:spTgt spid="284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848"/>
                                        </p:tgtEl>
                                        <p:attrNameLst>
                                          <p:attrName>style.visibility</p:attrName>
                                        </p:attrNameLst>
                                      </p:cBhvr>
                                      <p:to>
                                        <p:strVal val="visible"/>
                                      </p:to>
                                    </p:set>
                                    <p:anim calcmode="lin" valueType="num">
                                      <p:cBhvr additive="base">
                                        <p:cTn id="37" dur="1000"/>
                                        <p:tgtEl>
                                          <p:spTgt spid="2848"/>
                                        </p:tgtEl>
                                        <p:attrNameLst>
                                          <p:attrName>ppt_w</p:attrName>
                                        </p:attrNameLst>
                                      </p:cBhvr>
                                      <p:tavLst>
                                        <p:tav tm="0">
                                          <p:val>
                                            <p:strVal val="0"/>
                                          </p:val>
                                        </p:tav>
                                        <p:tav tm="100000">
                                          <p:val>
                                            <p:strVal val="#ppt_w"/>
                                          </p:val>
                                        </p:tav>
                                      </p:tavLst>
                                    </p:anim>
                                    <p:anim calcmode="lin" valueType="num">
                                      <p:cBhvr additive="base">
                                        <p:cTn id="38" dur="1000"/>
                                        <p:tgtEl>
                                          <p:spTgt spid="2848"/>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847"/>
                                        </p:tgtEl>
                                        <p:attrNameLst>
                                          <p:attrName>style.visibility</p:attrName>
                                        </p:attrNameLst>
                                      </p:cBhvr>
                                      <p:to>
                                        <p:strVal val="visible"/>
                                      </p:to>
                                    </p:set>
                                    <p:anim calcmode="lin" valueType="num">
                                      <p:cBhvr additive="base">
                                        <p:cTn id="41" dur="1000"/>
                                        <p:tgtEl>
                                          <p:spTgt spid="2847"/>
                                        </p:tgtEl>
                                        <p:attrNameLst>
                                          <p:attrName>ppt_w</p:attrName>
                                        </p:attrNameLst>
                                      </p:cBhvr>
                                      <p:tavLst>
                                        <p:tav tm="0">
                                          <p:val>
                                            <p:strVal val="0"/>
                                          </p:val>
                                        </p:tav>
                                        <p:tav tm="100000">
                                          <p:val>
                                            <p:strVal val="#ppt_w"/>
                                          </p:val>
                                        </p:tav>
                                      </p:tavLst>
                                    </p:anim>
                                    <p:anim calcmode="lin" valueType="num">
                                      <p:cBhvr additive="base">
                                        <p:cTn id="42" dur="1000"/>
                                        <p:tgtEl>
                                          <p:spTgt spid="2847"/>
                                        </p:tgtEl>
                                        <p:attrNameLst>
                                          <p:attrName>ppt_h</p:attrName>
                                        </p:attrNameLst>
                                      </p:cBhvr>
                                      <p:tavLst>
                                        <p:tav tm="0">
                                          <p:val>
                                            <p:strVal val="0"/>
                                          </p:val>
                                        </p:tav>
                                        <p:tav tm="100000">
                                          <p:val>
                                            <p:strVal val="#ppt_h"/>
                                          </p:val>
                                        </p:tav>
                                      </p:tavLst>
                                    </p:anim>
                                  </p:childTnLst>
                                </p:cTn>
                              </p:par>
                              <p:par>
                                <p:cTn id="43" presetID="10" presetClass="entr" presetSubtype="0" fill="hold" nodeType="withEffect">
                                  <p:stCondLst>
                                    <p:cond delay="0"/>
                                  </p:stCondLst>
                                  <p:childTnLst>
                                    <p:set>
                                      <p:cBhvr>
                                        <p:cTn id="44" dur="1" fill="hold">
                                          <p:stCondLst>
                                            <p:cond delay="0"/>
                                          </p:stCondLst>
                                        </p:cTn>
                                        <p:tgtEl>
                                          <p:spTgt spid="2853"/>
                                        </p:tgtEl>
                                        <p:attrNameLst>
                                          <p:attrName>style.visibility</p:attrName>
                                        </p:attrNameLst>
                                      </p:cBhvr>
                                      <p:to>
                                        <p:strVal val="visible"/>
                                      </p:to>
                                    </p:set>
                                    <p:animEffect transition="in" filter="fade">
                                      <p:cBhvr>
                                        <p:cTn id="45" dur="1000"/>
                                        <p:tgtEl>
                                          <p:spTgt spid="2853"/>
                                        </p:tgtEl>
                                      </p:cBhvr>
                                    </p:animEffect>
                                  </p:childTnLst>
                                </p:cTn>
                              </p:par>
                              <p:par>
                                <p:cTn id="46" presetID="10" presetClass="entr" presetSubtype="0" fill="hold" nodeType="withEffect">
                                  <p:stCondLst>
                                    <p:cond delay="0"/>
                                  </p:stCondLst>
                                  <p:childTnLst>
                                    <p:set>
                                      <p:cBhvr>
                                        <p:cTn id="47" dur="1" fill="hold">
                                          <p:stCondLst>
                                            <p:cond delay="0"/>
                                          </p:stCondLst>
                                        </p:cTn>
                                        <p:tgtEl>
                                          <p:spTgt spid="2858"/>
                                        </p:tgtEl>
                                        <p:attrNameLst>
                                          <p:attrName>style.visibility</p:attrName>
                                        </p:attrNameLst>
                                      </p:cBhvr>
                                      <p:to>
                                        <p:strVal val="visible"/>
                                      </p:to>
                                    </p:set>
                                    <p:animEffect transition="in" filter="fade">
                                      <p:cBhvr>
                                        <p:cTn id="48" dur="1000"/>
                                        <p:tgtEl>
                                          <p:spTgt spid="2858"/>
                                        </p:tgtEl>
                                      </p:cBhvr>
                                    </p:animEffect>
                                  </p:childTnLst>
                                </p:cTn>
                              </p:par>
                              <p:par>
                                <p:cTn id="49" presetID="10" presetClass="entr" presetSubtype="0" fill="hold" nodeType="withEffect">
                                  <p:stCondLst>
                                    <p:cond delay="0"/>
                                  </p:stCondLst>
                                  <p:childTnLst>
                                    <p:set>
                                      <p:cBhvr>
                                        <p:cTn id="50" dur="1" fill="hold">
                                          <p:stCondLst>
                                            <p:cond delay="0"/>
                                          </p:stCondLst>
                                        </p:cTn>
                                        <p:tgtEl>
                                          <p:spTgt spid="2859"/>
                                        </p:tgtEl>
                                        <p:attrNameLst>
                                          <p:attrName>style.visibility</p:attrName>
                                        </p:attrNameLst>
                                      </p:cBhvr>
                                      <p:to>
                                        <p:strVal val="visible"/>
                                      </p:to>
                                    </p:set>
                                    <p:animEffect transition="in" filter="fade">
                                      <p:cBhvr>
                                        <p:cTn id="51" dur="1000"/>
                                        <p:tgtEl>
                                          <p:spTgt spid="2859"/>
                                        </p:tgtEl>
                                      </p:cBhvr>
                                    </p:animEffect>
                                  </p:childTnLst>
                                </p:cTn>
                              </p:par>
                              <p:par>
                                <p:cTn id="52" presetID="10" presetClass="entr" presetSubtype="0" fill="hold" nodeType="withEffect">
                                  <p:stCondLst>
                                    <p:cond delay="0"/>
                                  </p:stCondLst>
                                  <p:childTnLst>
                                    <p:set>
                                      <p:cBhvr>
                                        <p:cTn id="53" dur="1" fill="hold">
                                          <p:stCondLst>
                                            <p:cond delay="0"/>
                                          </p:stCondLst>
                                        </p:cTn>
                                        <p:tgtEl>
                                          <p:spTgt spid="2860"/>
                                        </p:tgtEl>
                                        <p:attrNameLst>
                                          <p:attrName>style.visibility</p:attrName>
                                        </p:attrNameLst>
                                      </p:cBhvr>
                                      <p:to>
                                        <p:strVal val="visible"/>
                                      </p:to>
                                    </p:set>
                                    <p:animEffect transition="in" filter="fade">
                                      <p:cBhvr>
                                        <p:cTn id="54" dur="1000"/>
                                        <p:tgtEl>
                                          <p:spTgt spid="2860"/>
                                        </p:tgtEl>
                                      </p:cBhvr>
                                    </p:animEffect>
                                  </p:childTnLst>
                                </p:cTn>
                              </p:par>
                              <p:par>
                                <p:cTn id="55" presetID="10" presetClass="entr" presetSubtype="0" fill="hold" nodeType="withEffect">
                                  <p:stCondLst>
                                    <p:cond delay="0"/>
                                  </p:stCondLst>
                                  <p:childTnLst>
                                    <p:set>
                                      <p:cBhvr>
                                        <p:cTn id="56" dur="1" fill="hold">
                                          <p:stCondLst>
                                            <p:cond delay="0"/>
                                          </p:stCondLst>
                                        </p:cTn>
                                        <p:tgtEl>
                                          <p:spTgt spid="2861"/>
                                        </p:tgtEl>
                                        <p:attrNameLst>
                                          <p:attrName>style.visibility</p:attrName>
                                        </p:attrNameLst>
                                      </p:cBhvr>
                                      <p:to>
                                        <p:strVal val="visible"/>
                                      </p:to>
                                    </p:set>
                                    <p:animEffect transition="in" filter="fade">
                                      <p:cBhvr>
                                        <p:cTn id="57" dur="1000"/>
                                        <p:tgtEl>
                                          <p:spTgt spid="2861"/>
                                        </p:tgtEl>
                                      </p:cBhvr>
                                    </p:animEffect>
                                  </p:childTnLst>
                                </p:cTn>
                              </p:par>
                              <p:par>
                                <p:cTn id="58" presetID="10" presetClass="entr" presetSubtype="0" fill="hold" nodeType="withEffect">
                                  <p:stCondLst>
                                    <p:cond delay="0"/>
                                  </p:stCondLst>
                                  <p:childTnLst>
                                    <p:set>
                                      <p:cBhvr>
                                        <p:cTn id="59" dur="1" fill="hold">
                                          <p:stCondLst>
                                            <p:cond delay="0"/>
                                          </p:stCondLst>
                                        </p:cTn>
                                        <p:tgtEl>
                                          <p:spTgt spid="2862"/>
                                        </p:tgtEl>
                                        <p:attrNameLst>
                                          <p:attrName>style.visibility</p:attrName>
                                        </p:attrNameLst>
                                      </p:cBhvr>
                                      <p:to>
                                        <p:strVal val="visible"/>
                                      </p:to>
                                    </p:set>
                                    <p:animEffect transition="in" filter="fade">
                                      <p:cBhvr>
                                        <p:cTn id="60" dur="1000"/>
                                        <p:tgtEl>
                                          <p:spTgt spid="2862"/>
                                        </p:tgtEl>
                                      </p:cBhvr>
                                    </p:animEffect>
                                  </p:childTnLst>
                                </p:cTn>
                              </p:par>
                              <p:par>
                                <p:cTn id="61" presetID="10" presetClass="entr" presetSubtype="0" fill="hold" nodeType="withEffect">
                                  <p:stCondLst>
                                    <p:cond delay="0"/>
                                  </p:stCondLst>
                                  <p:childTnLst>
                                    <p:set>
                                      <p:cBhvr>
                                        <p:cTn id="62" dur="1" fill="hold">
                                          <p:stCondLst>
                                            <p:cond delay="0"/>
                                          </p:stCondLst>
                                        </p:cTn>
                                        <p:tgtEl>
                                          <p:spTgt spid="2863"/>
                                        </p:tgtEl>
                                        <p:attrNameLst>
                                          <p:attrName>style.visibility</p:attrName>
                                        </p:attrNameLst>
                                      </p:cBhvr>
                                      <p:to>
                                        <p:strVal val="visible"/>
                                      </p:to>
                                    </p:set>
                                    <p:animEffect transition="in" filter="fade">
                                      <p:cBhvr>
                                        <p:cTn id="63" dur="1000"/>
                                        <p:tgtEl>
                                          <p:spTgt spid="2863"/>
                                        </p:tgtEl>
                                      </p:cBhvr>
                                    </p:animEffect>
                                  </p:childTnLst>
                                </p:cTn>
                              </p:par>
                              <p:par>
                                <p:cTn id="64" presetID="10" presetClass="entr" presetSubtype="0" fill="hold" nodeType="withEffect">
                                  <p:stCondLst>
                                    <p:cond delay="0"/>
                                  </p:stCondLst>
                                  <p:childTnLst>
                                    <p:set>
                                      <p:cBhvr>
                                        <p:cTn id="65" dur="1" fill="hold">
                                          <p:stCondLst>
                                            <p:cond delay="0"/>
                                          </p:stCondLst>
                                        </p:cTn>
                                        <p:tgtEl>
                                          <p:spTgt spid="2864"/>
                                        </p:tgtEl>
                                        <p:attrNameLst>
                                          <p:attrName>style.visibility</p:attrName>
                                        </p:attrNameLst>
                                      </p:cBhvr>
                                      <p:to>
                                        <p:strVal val="visible"/>
                                      </p:to>
                                    </p:set>
                                    <p:animEffect transition="in" filter="fade">
                                      <p:cBhvr>
                                        <p:cTn id="66" dur="1000"/>
                                        <p:tgtEl>
                                          <p:spTgt spid="2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67"/>
          <p:cNvSpPr txBox="1">
            <a:spLocks noGrp="1"/>
          </p:cNvSpPr>
          <p:nvPr>
            <p:ph type="title"/>
          </p:nvPr>
        </p:nvSpPr>
        <p:spPr>
          <a:xfrm>
            <a:off x="5958306" y="1223379"/>
            <a:ext cx="4518260" cy="1884208"/>
          </a:xfrm>
          <a:prstGeom prst="rect">
            <a:avLst/>
          </a:prstGeom>
        </p:spPr>
        <p:txBody>
          <a:bodyPr spcFirstLastPara="1" vert="horz" wrap="square" lIns="121900" tIns="0" rIns="121900" bIns="121900" rtlCol="0" anchor="t" anchorCtr="0">
            <a:noAutofit/>
          </a:bodyPr>
          <a:lstStyle/>
          <a:p>
            <a:pPr algn="ctr"/>
            <a:r>
              <a:rPr lang="en" sz="11733" dirty="0">
                <a:solidFill>
                  <a:schemeClr val="tx2"/>
                </a:solidFill>
              </a:rPr>
              <a:t>02</a:t>
            </a:r>
            <a:br>
              <a:rPr lang="en" dirty="0"/>
            </a:br>
            <a:endParaRPr dirty="0"/>
          </a:p>
        </p:txBody>
      </p:sp>
      <p:pic>
        <p:nvPicPr>
          <p:cNvPr id="2926" name="Google Shape;2926;p67"/>
          <p:cNvPicPr preferRelativeResize="0"/>
          <p:nvPr/>
        </p:nvPicPr>
        <p:blipFill rotWithShape="1">
          <a:blip r:embed="rId3">
            <a:alphaModFix/>
          </a:blip>
          <a:srcRect l="43745" t="15088" r="19623" b="2593"/>
          <a:stretch/>
        </p:blipFill>
        <p:spPr>
          <a:xfrm>
            <a:off x="181348" y="203200"/>
            <a:ext cx="4305368" cy="6451603"/>
          </a:xfrm>
          <a:prstGeom prst="rect">
            <a:avLst/>
          </a:prstGeom>
          <a:noFill/>
          <a:ln w="9525" cap="flat" cmpd="sng">
            <a:solidFill>
              <a:schemeClr val="dk2"/>
            </a:solidFill>
            <a:prstDash val="solid"/>
            <a:round/>
            <a:headEnd type="none" w="sm" len="sm"/>
            <a:tailEnd type="none" w="sm" len="sm"/>
          </a:ln>
        </p:spPr>
      </p:pic>
      <p:grpSp>
        <p:nvGrpSpPr>
          <p:cNvPr id="2927" name="Google Shape;2927;p67"/>
          <p:cNvGrpSpPr/>
          <p:nvPr/>
        </p:nvGrpSpPr>
        <p:grpSpPr>
          <a:xfrm>
            <a:off x="522485" y="4727027"/>
            <a:ext cx="385560" cy="379624"/>
            <a:chOff x="426000" y="3302025"/>
            <a:chExt cx="220875" cy="217475"/>
          </a:xfrm>
        </p:grpSpPr>
        <p:sp>
          <p:nvSpPr>
            <p:cNvPr id="2928" name="Google Shape;2928;p6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929" name="Google Shape;2929;p6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2930" name="Google Shape;2930;p67"/>
          <p:cNvGrpSpPr/>
          <p:nvPr/>
        </p:nvGrpSpPr>
        <p:grpSpPr>
          <a:xfrm rot="5400000">
            <a:off x="1698550" y="5502800"/>
            <a:ext cx="476605" cy="1275072"/>
            <a:chOff x="357713" y="600975"/>
            <a:chExt cx="357454" cy="956304"/>
          </a:xfrm>
        </p:grpSpPr>
        <p:sp>
          <p:nvSpPr>
            <p:cNvPr id="2931" name="Google Shape;2931;p6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932" name="Google Shape;2932;p6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933" name="Google Shape;2933;p6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2934" name="Google Shape;2934;p6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grpSp>
      <p:sp>
        <p:nvSpPr>
          <p:cNvPr id="2935" name="Google Shape;2935;p67"/>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936" name="Google Shape;2936;p67"/>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2937" name="Google Shape;2937;p67">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2938" name="Google Shape;2938;p67">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939" name="Google Shape;2939;p67">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 name="Google Shape;2764;p64">
            <a:extLst>
              <a:ext uri="{FF2B5EF4-FFF2-40B4-BE49-F238E27FC236}">
                <a16:creationId xmlns:a16="http://schemas.microsoft.com/office/drawing/2014/main" id="{D3023C87-83E8-D3CF-B2F4-C9619166C84B}"/>
              </a:ext>
            </a:extLst>
          </p:cNvPr>
          <p:cNvSpPr txBox="1">
            <a:spLocks/>
          </p:cNvSpPr>
          <p:nvPr/>
        </p:nvSpPr>
        <p:spPr>
          <a:xfrm>
            <a:off x="3434765" y="2939365"/>
            <a:ext cx="9964508" cy="1122400"/>
          </a:xfrm>
          <a:prstGeom prst="rect">
            <a:avLst/>
          </a:prstGeom>
          <a:noFill/>
          <a:ln>
            <a:noFill/>
          </a:ln>
        </p:spPr>
        <p:txBody>
          <a:bodyPr spcFirstLastPara="1" wrap="square" lIns="121900" tIns="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algn="ctr"/>
            <a:r>
              <a:rPr lang="fr-FR" sz="6000" dirty="0">
                <a:solidFill>
                  <a:schemeClr val="dk2"/>
                </a:solidFill>
              </a:rPr>
              <a:t>Objectif du Projet</a:t>
            </a:r>
            <a:endParaRPr lang="fr-FR" sz="8000" dirty="0"/>
          </a:p>
        </p:txBody>
      </p:sp>
      <p:sp>
        <p:nvSpPr>
          <p:cNvPr id="13" name="ZoneTexte 12">
            <a:extLst>
              <a:ext uri="{FF2B5EF4-FFF2-40B4-BE49-F238E27FC236}">
                <a16:creationId xmlns:a16="http://schemas.microsoft.com/office/drawing/2014/main" id="{70308136-3ED9-5FE2-0850-78F9E191AFFB}"/>
              </a:ext>
            </a:extLst>
          </p:cNvPr>
          <p:cNvSpPr txBox="1"/>
          <p:nvPr/>
        </p:nvSpPr>
        <p:spPr>
          <a:xfrm>
            <a:off x="5261811" y="4061766"/>
            <a:ext cx="7131861" cy="830997"/>
          </a:xfrm>
          <a:prstGeom prst="rect">
            <a:avLst/>
          </a:prstGeom>
          <a:noFill/>
        </p:spPr>
        <p:txBody>
          <a:bodyPr wrap="square">
            <a:spAutoFit/>
          </a:bodyPr>
          <a:lstStyle/>
          <a:p>
            <a:r>
              <a:rPr lang="fr-FR" sz="2400" b="1" dirty="0">
                <a:solidFill>
                  <a:schemeClr val="bg1"/>
                </a:solidFill>
                <a:latin typeface="Aldrich" panose="020B0604020202020204" charset="0"/>
              </a:rPr>
              <a:t>Création d'un Tableau de Bord Power BI pour Sanitoral.</a:t>
            </a:r>
            <a:endParaRPr lang="fr-FR" sz="2400" dirty="0">
              <a:solidFill>
                <a:schemeClr val="bg1"/>
              </a:solidFill>
              <a:latin typeface="Aldrich"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30"/>
                                        </p:tgtEl>
                                        <p:attrNameLst>
                                          <p:attrName>style.visibility</p:attrName>
                                        </p:attrNameLst>
                                      </p:cBhvr>
                                      <p:to>
                                        <p:strVal val="visible"/>
                                      </p:to>
                                    </p:set>
                                    <p:anim calcmode="lin" valueType="num">
                                      <p:cBhvr additive="base">
                                        <p:cTn id="7" dur="1000"/>
                                        <p:tgtEl>
                                          <p:spTgt spid="293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927"/>
                                        </p:tgtEl>
                                        <p:attrNameLst>
                                          <p:attrName>style.visibility</p:attrName>
                                        </p:attrNameLst>
                                      </p:cBhvr>
                                      <p:to>
                                        <p:strVal val="visible"/>
                                      </p:to>
                                    </p:set>
                                    <p:anim calcmode="lin" valueType="num">
                                      <p:cBhvr additive="base">
                                        <p:cTn id="10" dur="1000"/>
                                        <p:tgtEl>
                                          <p:spTgt spid="2927"/>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2926"/>
                                        </p:tgtEl>
                                        <p:attrNameLst>
                                          <p:attrName>style.visibility</p:attrName>
                                        </p:attrNameLst>
                                      </p:cBhvr>
                                      <p:to>
                                        <p:strVal val="visible"/>
                                      </p:to>
                                    </p:set>
                                    <p:anim calcmode="lin" valueType="num">
                                      <p:cBhvr additive="base">
                                        <p:cTn id="13" dur="1000"/>
                                        <p:tgtEl>
                                          <p:spTgt spid="2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2924"/>
                                        </p:tgtEl>
                                        <p:attrNameLst>
                                          <p:attrName>style.visibility</p:attrName>
                                        </p:attrNameLst>
                                      </p:cBhvr>
                                      <p:to>
                                        <p:strVal val="visible"/>
                                      </p:to>
                                    </p:set>
                                    <p:anim calcmode="lin" valueType="num">
                                      <p:cBhvr additive="base">
                                        <p:cTn id="16" dur="1000"/>
                                        <p:tgtEl>
                                          <p:spTgt spid="2924"/>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2935"/>
                                        </p:tgtEl>
                                        <p:attrNameLst>
                                          <p:attrName>style.visibility</p:attrName>
                                        </p:attrNameLst>
                                      </p:cBhvr>
                                      <p:to>
                                        <p:strVal val="visible"/>
                                      </p:to>
                                    </p:set>
                                    <p:animEffect transition="in" filter="fade">
                                      <p:cBhvr>
                                        <p:cTn id="19" dur="1000"/>
                                        <p:tgtEl>
                                          <p:spTgt spid="2935"/>
                                        </p:tgtEl>
                                      </p:cBhvr>
                                    </p:animEffect>
                                  </p:childTnLst>
                                </p:cTn>
                              </p:par>
                              <p:par>
                                <p:cTn id="20" presetID="10" presetClass="entr" presetSubtype="0" fill="hold" nodeType="withEffect">
                                  <p:stCondLst>
                                    <p:cond delay="0"/>
                                  </p:stCondLst>
                                  <p:childTnLst>
                                    <p:set>
                                      <p:cBhvr>
                                        <p:cTn id="21" dur="1" fill="hold">
                                          <p:stCondLst>
                                            <p:cond delay="0"/>
                                          </p:stCondLst>
                                        </p:cTn>
                                        <p:tgtEl>
                                          <p:spTgt spid="2936"/>
                                        </p:tgtEl>
                                        <p:attrNameLst>
                                          <p:attrName>style.visibility</p:attrName>
                                        </p:attrNameLst>
                                      </p:cBhvr>
                                      <p:to>
                                        <p:strVal val="visible"/>
                                      </p:to>
                                    </p:set>
                                    <p:animEffect transition="in" filter="fade">
                                      <p:cBhvr>
                                        <p:cTn id="22" dur="1000"/>
                                        <p:tgtEl>
                                          <p:spTgt spid="2936"/>
                                        </p:tgtEl>
                                      </p:cBhvr>
                                    </p:animEffect>
                                  </p:childTnLst>
                                </p:cTn>
                              </p:par>
                              <p:par>
                                <p:cTn id="23" presetID="10" presetClass="entr" presetSubtype="0" fill="hold" nodeType="withEffect">
                                  <p:stCondLst>
                                    <p:cond delay="0"/>
                                  </p:stCondLst>
                                  <p:childTnLst>
                                    <p:set>
                                      <p:cBhvr>
                                        <p:cTn id="24" dur="1" fill="hold">
                                          <p:stCondLst>
                                            <p:cond delay="0"/>
                                          </p:stCondLst>
                                        </p:cTn>
                                        <p:tgtEl>
                                          <p:spTgt spid="2937"/>
                                        </p:tgtEl>
                                        <p:attrNameLst>
                                          <p:attrName>style.visibility</p:attrName>
                                        </p:attrNameLst>
                                      </p:cBhvr>
                                      <p:to>
                                        <p:strVal val="visible"/>
                                      </p:to>
                                    </p:set>
                                    <p:animEffect transition="in" filter="fade">
                                      <p:cBhvr>
                                        <p:cTn id="25" dur="1000"/>
                                        <p:tgtEl>
                                          <p:spTgt spid="2937"/>
                                        </p:tgtEl>
                                      </p:cBhvr>
                                    </p:animEffect>
                                  </p:childTnLst>
                                </p:cTn>
                              </p:par>
                              <p:par>
                                <p:cTn id="26" presetID="10" presetClass="entr" presetSubtype="0" fill="hold" nodeType="withEffect">
                                  <p:stCondLst>
                                    <p:cond delay="0"/>
                                  </p:stCondLst>
                                  <p:childTnLst>
                                    <p:set>
                                      <p:cBhvr>
                                        <p:cTn id="27" dur="1" fill="hold">
                                          <p:stCondLst>
                                            <p:cond delay="0"/>
                                          </p:stCondLst>
                                        </p:cTn>
                                        <p:tgtEl>
                                          <p:spTgt spid="2938"/>
                                        </p:tgtEl>
                                        <p:attrNameLst>
                                          <p:attrName>style.visibility</p:attrName>
                                        </p:attrNameLst>
                                      </p:cBhvr>
                                      <p:to>
                                        <p:strVal val="visible"/>
                                      </p:to>
                                    </p:set>
                                    <p:animEffect transition="in" filter="fade">
                                      <p:cBhvr>
                                        <p:cTn id="28" dur="1000"/>
                                        <p:tgtEl>
                                          <p:spTgt spid="2938"/>
                                        </p:tgtEl>
                                      </p:cBhvr>
                                    </p:animEffect>
                                  </p:childTnLst>
                                </p:cTn>
                              </p:par>
                              <p:par>
                                <p:cTn id="29" presetID="10" presetClass="entr" presetSubtype="0" fill="hold" nodeType="withEffect">
                                  <p:stCondLst>
                                    <p:cond delay="0"/>
                                  </p:stCondLst>
                                  <p:childTnLst>
                                    <p:set>
                                      <p:cBhvr>
                                        <p:cTn id="30" dur="1" fill="hold">
                                          <p:stCondLst>
                                            <p:cond delay="0"/>
                                          </p:stCondLst>
                                        </p:cTn>
                                        <p:tgtEl>
                                          <p:spTgt spid="2939"/>
                                        </p:tgtEl>
                                        <p:attrNameLst>
                                          <p:attrName>style.visibility</p:attrName>
                                        </p:attrNameLst>
                                      </p:cBhvr>
                                      <p:to>
                                        <p:strVal val="visible"/>
                                      </p:to>
                                    </p:set>
                                    <p:animEffect transition="in" filter="fade">
                                      <p:cBhvr>
                                        <p:cTn id="31" dur="1000"/>
                                        <p:tgtEl>
                                          <p:spTgt spid="2939"/>
                                        </p:tgtEl>
                                      </p:cBhvr>
                                    </p:animEffect>
                                  </p:childTnLst>
                                </p:cTn>
                              </p:par>
                              <p:par>
                                <p:cTn id="32" presetID="2" presetClass="entr" presetSubtype="2"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4"/>
        <p:cNvGrpSpPr/>
        <p:nvPr/>
      </p:nvGrpSpPr>
      <p:grpSpPr>
        <a:xfrm>
          <a:off x="0" y="0"/>
          <a:ext cx="0" cy="0"/>
          <a:chOff x="0" y="0"/>
          <a:chExt cx="0" cy="0"/>
        </a:xfrm>
      </p:grpSpPr>
      <p:sp>
        <p:nvSpPr>
          <p:cNvPr id="2995" name="Google Shape;2995;p70"/>
          <p:cNvSpPr txBox="1">
            <a:spLocks noGrp="1"/>
          </p:cNvSpPr>
          <p:nvPr>
            <p:ph type="title"/>
          </p:nvPr>
        </p:nvSpPr>
        <p:spPr>
          <a:xfrm>
            <a:off x="6618633" y="2451833"/>
            <a:ext cx="4528400" cy="495600"/>
          </a:xfrm>
          <a:prstGeom prst="rect">
            <a:avLst/>
          </a:prstGeom>
        </p:spPr>
        <p:txBody>
          <a:bodyPr spcFirstLastPara="1" vert="horz" wrap="square" lIns="121900" tIns="0" rIns="207233" bIns="121900" rtlCol="0" anchor="t" anchorCtr="0">
            <a:noAutofit/>
          </a:bodyPr>
          <a:lstStyle/>
          <a:p>
            <a:r>
              <a:rPr lang="en" dirty="0"/>
              <a:t>NOW</a:t>
            </a:r>
            <a:endParaRPr dirty="0"/>
          </a:p>
        </p:txBody>
      </p:sp>
      <p:sp>
        <p:nvSpPr>
          <p:cNvPr id="2996" name="Google Shape;2996;p70"/>
          <p:cNvSpPr txBox="1">
            <a:spLocks noGrp="1"/>
          </p:cNvSpPr>
          <p:nvPr>
            <p:ph type="subTitle" idx="1"/>
          </p:nvPr>
        </p:nvSpPr>
        <p:spPr>
          <a:xfrm>
            <a:off x="6462767" y="3109400"/>
            <a:ext cx="4922549" cy="1859069"/>
          </a:xfrm>
          <a:prstGeom prst="rect">
            <a:avLst/>
          </a:prstGeom>
        </p:spPr>
        <p:txBody>
          <a:bodyPr spcFirstLastPara="1" vert="horz" wrap="square" lIns="121900" tIns="121900" rIns="207233" bIns="121900" rtlCol="0" anchor="t" anchorCtr="0">
            <a:noAutofit/>
          </a:bodyPr>
          <a:lstStyle/>
          <a:p>
            <a:pPr marL="0" indent="0"/>
            <a:r>
              <a:rPr lang="en" dirty="0"/>
              <a:t>Avant de commencer la Création du Dashboard il faut d’abord mettre en place un </a:t>
            </a:r>
            <a:r>
              <a:rPr lang="en" dirty="0">
                <a:solidFill>
                  <a:schemeClr val="bg2">
                    <a:lumMod val="40000"/>
                    <a:lumOff val="60000"/>
                  </a:schemeClr>
                </a:solidFill>
              </a:rPr>
              <a:t>Product Strategy Canvas </a:t>
            </a:r>
            <a:r>
              <a:rPr lang="en" dirty="0"/>
              <a:t>qui va nous permettre de structurer et organiser les visualisations avec Power BI.</a:t>
            </a:r>
            <a:endParaRPr dirty="0"/>
          </a:p>
        </p:txBody>
      </p:sp>
      <p:pic>
        <p:nvPicPr>
          <p:cNvPr id="2997" name="Google Shape;2997;p70"/>
          <p:cNvPicPr preferRelativeResize="0"/>
          <p:nvPr/>
        </p:nvPicPr>
        <p:blipFill rotWithShape="1">
          <a:blip r:embed="rId3">
            <a:alphaModFix/>
          </a:blip>
          <a:srcRect l="33866" t="9616" r="7804"/>
          <a:stretch/>
        </p:blipFill>
        <p:spPr>
          <a:xfrm>
            <a:off x="1462855" y="1396234"/>
            <a:ext cx="4102683" cy="4065532"/>
          </a:xfrm>
          <a:prstGeom prst="rect">
            <a:avLst/>
          </a:prstGeom>
          <a:noFill/>
          <a:ln w="9525" cap="flat" cmpd="sng">
            <a:solidFill>
              <a:schemeClr val="dk2"/>
            </a:solidFill>
            <a:prstDash val="solid"/>
            <a:round/>
            <a:headEnd type="none" w="sm" len="sm"/>
            <a:tailEnd type="none" w="sm" len="sm"/>
          </a:ln>
        </p:spPr>
      </p:pic>
      <p:sp>
        <p:nvSpPr>
          <p:cNvPr id="2998" name="Google Shape;2998;p70"/>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999" name="Google Shape;2999;p70"/>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000" name="Google Shape;3000;p70">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001" name="Google Shape;3001;p70">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02" name="Google Shape;3002;p70">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97"/>
                                        </p:tgtEl>
                                        <p:attrNameLst>
                                          <p:attrName>style.visibility</p:attrName>
                                        </p:attrNameLst>
                                      </p:cBhvr>
                                      <p:to>
                                        <p:strVal val="visible"/>
                                      </p:to>
                                    </p:set>
                                    <p:anim calcmode="lin" valueType="num">
                                      <p:cBhvr additive="base">
                                        <p:cTn id="7" dur="1000"/>
                                        <p:tgtEl>
                                          <p:spTgt spid="29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995"/>
                                        </p:tgtEl>
                                        <p:attrNameLst>
                                          <p:attrName>style.visibility</p:attrName>
                                        </p:attrNameLst>
                                      </p:cBhvr>
                                      <p:to>
                                        <p:strVal val="visible"/>
                                      </p:to>
                                    </p:set>
                                    <p:anim calcmode="lin" valueType="num">
                                      <p:cBhvr additive="base">
                                        <p:cTn id="10" dur="1000"/>
                                        <p:tgtEl>
                                          <p:spTgt spid="299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996"/>
                                        </p:tgtEl>
                                        <p:attrNameLst>
                                          <p:attrName>style.visibility</p:attrName>
                                        </p:attrNameLst>
                                      </p:cBhvr>
                                      <p:to>
                                        <p:strVal val="visible"/>
                                      </p:to>
                                    </p:set>
                                    <p:animEffect transition="in" filter="fade">
                                      <p:cBhvr>
                                        <p:cTn id="13" dur="1000"/>
                                        <p:tgtEl>
                                          <p:spTgt spid="2996"/>
                                        </p:tgtEl>
                                      </p:cBhvr>
                                    </p:animEffect>
                                  </p:childTnLst>
                                </p:cTn>
                              </p:par>
                              <p:par>
                                <p:cTn id="14" presetID="10" presetClass="entr" presetSubtype="0" fill="hold" nodeType="withEffect">
                                  <p:stCondLst>
                                    <p:cond delay="0"/>
                                  </p:stCondLst>
                                  <p:childTnLst>
                                    <p:set>
                                      <p:cBhvr>
                                        <p:cTn id="15" dur="1" fill="hold">
                                          <p:stCondLst>
                                            <p:cond delay="0"/>
                                          </p:stCondLst>
                                        </p:cTn>
                                        <p:tgtEl>
                                          <p:spTgt spid="3000"/>
                                        </p:tgtEl>
                                        <p:attrNameLst>
                                          <p:attrName>style.visibility</p:attrName>
                                        </p:attrNameLst>
                                      </p:cBhvr>
                                      <p:to>
                                        <p:strVal val="visible"/>
                                      </p:to>
                                    </p:set>
                                    <p:animEffect transition="in" filter="fade">
                                      <p:cBhvr>
                                        <p:cTn id="16" dur="1000"/>
                                        <p:tgtEl>
                                          <p:spTgt spid="3000"/>
                                        </p:tgtEl>
                                      </p:cBhvr>
                                    </p:animEffect>
                                  </p:childTnLst>
                                </p:cTn>
                              </p:par>
                              <p:par>
                                <p:cTn id="17" presetID="10" presetClass="entr" presetSubtype="0" fill="hold" nodeType="withEffect">
                                  <p:stCondLst>
                                    <p:cond delay="0"/>
                                  </p:stCondLst>
                                  <p:childTnLst>
                                    <p:set>
                                      <p:cBhvr>
                                        <p:cTn id="18" dur="1" fill="hold">
                                          <p:stCondLst>
                                            <p:cond delay="0"/>
                                          </p:stCondLst>
                                        </p:cTn>
                                        <p:tgtEl>
                                          <p:spTgt spid="2998"/>
                                        </p:tgtEl>
                                        <p:attrNameLst>
                                          <p:attrName>style.visibility</p:attrName>
                                        </p:attrNameLst>
                                      </p:cBhvr>
                                      <p:to>
                                        <p:strVal val="visible"/>
                                      </p:to>
                                    </p:set>
                                    <p:animEffect transition="in" filter="fade">
                                      <p:cBhvr>
                                        <p:cTn id="19" dur="1000"/>
                                        <p:tgtEl>
                                          <p:spTgt spid="2998"/>
                                        </p:tgtEl>
                                      </p:cBhvr>
                                    </p:animEffect>
                                  </p:childTnLst>
                                </p:cTn>
                              </p:par>
                              <p:par>
                                <p:cTn id="20" presetID="10" presetClass="entr" presetSubtype="0" fill="hold" nodeType="withEffect">
                                  <p:stCondLst>
                                    <p:cond delay="0"/>
                                  </p:stCondLst>
                                  <p:childTnLst>
                                    <p:set>
                                      <p:cBhvr>
                                        <p:cTn id="21" dur="1" fill="hold">
                                          <p:stCondLst>
                                            <p:cond delay="0"/>
                                          </p:stCondLst>
                                        </p:cTn>
                                        <p:tgtEl>
                                          <p:spTgt spid="2999"/>
                                        </p:tgtEl>
                                        <p:attrNameLst>
                                          <p:attrName>style.visibility</p:attrName>
                                        </p:attrNameLst>
                                      </p:cBhvr>
                                      <p:to>
                                        <p:strVal val="visible"/>
                                      </p:to>
                                    </p:set>
                                    <p:animEffect transition="in" filter="fade">
                                      <p:cBhvr>
                                        <p:cTn id="22" dur="1000"/>
                                        <p:tgtEl>
                                          <p:spTgt spid="2999"/>
                                        </p:tgtEl>
                                      </p:cBhvr>
                                    </p:animEffect>
                                  </p:childTnLst>
                                </p:cTn>
                              </p:par>
                              <p:par>
                                <p:cTn id="23" presetID="10" presetClass="entr" presetSubtype="0" fill="hold" nodeType="withEffect">
                                  <p:stCondLst>
                                    <p:cond delay="0"/>
                                  </p:stCondLst>
                                  <p:childTnLst>
                                    <p:set>
                                      <p:cBhvr>
                                        <p:cTn id="24" dur="1" fill="hold">
                                          <p:stCondLst>
                                            <p:cond delay="0"/>
                                          </p:stCondLst>
                                        </p:cTn>
                                        <p:tgtEl>
                                          <p:spTgt spid="3000"/>
                                        </p:tgtEl>
                                        <p:attrNameLst>
                                          <p:attrName>style.visibility</p:attrName>
                                        </p:attrNameLst>
                                      </p:cBhvr>
                                      <p:to>
                                        <p:strVal val="visible"/>
                                      </p:to>
                                    </p:set>
                                    <p:animEffect transition="in" filter="fade">
                                      <p:cBhvr>
                                        <p:cTn id="25" dur="1000"/>
                                        <p:tgtEl>
                                          <p:spTgt spid="3000"/>
                                        </p:tgtEl>
                                      </p:cBhvr>
                                    </p:animEffect>
                                  </p:childTnLst>
                                </p:cTn>
                              </p:par>
                              <p:par>
                                <p:cTn id="26" presetID="10" presetClass="entr" presetSubtype="0" fill="hold" nodeType="withEffect">
                                  <p:stCondLst>
                                    <p:cond delay="0"/>
                                  </p:stCondLst>
                                  <p:childTnLst>
                                    <p:set>
                                      <p:cBhvr>
                                        <p:cTn id="27" dur="1" fill="hold">
                                          <p:stCondLst>
                                            <p:cond delay="0"/>
                                          </p:stCondLst>
                                        </p:cTn>
                                        <p:tgtEl>
                                          <p:spTgt spid="3001"/>
                                        </p:tgtEl>
                                        <p:attrNameLst>
                                          <p:attrName>style.visibility</p:attrName>
                                        </p:attrNameLst>
                                      </p:cBhvr>
                                      <p:to>
                                        <p:strVal val="visible"/>
                                      </p:to>
                                    </p:set>
                                    <p:animEffect transition="in" filter="fade">
                                      <p:cBhvr>
                                        <p:cTn id="28" dur="1000"/>
                                        <p:tgtEl>
                                          <p:spTgt spid="3001"/>
                                        </p:tgtEl>
                                      </p:cBhvr>
                                    </p:animEffect>
                                  </p:childTnLst>
                                </p:cTn>
                              </p:par>
                              <p:par>
                                <p:cTn id="29" presetID="10" presetClass="entr" presetSubtype="0" fill="hold" nodeType="withEffect">
                                  <p:stCondLst>
                                    <p:cond delay="0"/>
                                  </p:stCondLst>
                                  <p:childTnLst>
                                    <p:set>
                                      <p:cBhvr>
                                        <p:cTn id="30" dur="1" fill="hold">
                                          <p:stCondLst>
                                            <p:cond delay="0"/>
                                          </p:stCondLst>
                                        </p:cTn>
                                        <p:tgtEl>
                                          <p:spTgt spid="3002"/>
                                        </p:tgtEl>
                                        <p:attrNameLst>
                                          <p:attrName>style.visibility</p:attrName>
                                        </p:attrNameLst>
                                      </p:cBhvr>
                                      <p:to>
                                        <p:strVal val="visible"/>
                                      </p:to>
                                    </p:set>
                                    <p:animEffect transition="in" filter="fade">
                                      <p:cBhvr>
                                        <p:cTn id="31" dur="1000"/>
                                        <p:tgtEl>
                                          <p:spTgt spid="3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3019" name="Google Shape;3019;p72"/>
          <p:cNvSpPr txBox="1">
            <a:spLocks noGrp="1"/>
          </p:cNvSpPr>
          <p:nvPr>
            <p:ph type="title"/>
          </p:nvPr>
        </p:nvSpPr>
        <p:spPr>
          <a:xfrm>
            <a:off x="1908000" y="885595"/>
            <a:ext cx="10284000" cy="560800"/>
          </a:xfrm>
          <a:prstGeom prst="rect">
            <a:avLst/>
          </a:prstGeom>
        </p:spPr>
        <p:txBody>
          <a:bodyPr spcFirstLastPara="1" vert="horz" wrap="square" lIns="121900" tIns="0" rIns="121900" bIns="121900" rtlCol="0" anchor="t" anchorCtr="0">
            <a:noAutofit/>
          </a:bodyPr>
          <a:lstStyle/>
          <a:p>
            <a:r>
              <a:rPr lang="en" dirty="0"/>
              <a:t>PRODUCT STRATEGY CANVAS</a:t>
            </a:r>
            <a:endParaRPr dirty="0"/>
          </a:p>
        </p:txBody>
      </p:sp>
      <p:grpSp>
        <p:nvGrpSpPr>
          <p:cNvPr id="3021" name="Google Shape;3021;p72"/>
          <p:cNvGrpSpPr/>
          <p:nvPr/>
        </p:nvGrpSpPr>
        <p:grpSpPr>
          <a:xfrm>
            <a:off x="296352" y="3524293"/>
            <a:ext cx="385560" cy="379624"/>
            <a:chOff x="426000" y="3302025"/>
            <a:chExt cx="220875" cy="217475"/>
          </a:xfrm>
        </p:grpSpPr>
        <p:sp>
          <p:nvSpPr>
            <p:cNvPr id="3022" name="Google Shape;3022;p7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23" name="Google Shape;3023;p7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3025" name="Google Shape;3025;p72"/>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026" name="Google Shape;3026;p72"/>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027" name="Google Shape;3027;p72">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028" name="Google Shape;3028;p72">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29" name="Google Shape;3029;p72">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3030" name="Google Shape;3030;p72"/>
          <p:cNvGrpSpPr/>
          <p:nvPr/>
        </p:nvGrpSpPr>
        <p:grpSpPr>
          <a:xfrm rot="5400000">
            <a:off x="10818931" y="103864"/>
            <a:ext cx="476605" cy="1275072"/>
            <a:chOff x="357713" y="600975"/>
            <a:chExt cx="357454" cy="956304"/>
          </a:xfrm>
        </p:grpSpPr>
        <p:sp>
          <p:nvSpPr>
            <p:cNvPr id="3031" name="Google Shape;3031;p7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032" name="Google Shape;3032;p7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033" name="Google Shape;3033;p7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034" name="Google Shape;3034;p7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grpSp>
      <p:graphicFrame>
        <p:nvGraphicFramePr>
          <p:cNvPr id="4" name="Tableau 3">
            <a:extLst>
              <a:ext uri="{FF2B5EF4-FFF2-40B4-BE49-F238E27FC236}">
                <a16:creationId xmlns:a16="http://schemas.microsoft.com/office/drawing/2014/main" id="{8AE8836A-9874-AEA2-9974-36158003B6AC}"/>
              </a:ext>
            </a:extLst>
          </p:cNvPr>
          <p:cNvGraphicFramePr>
            <a:graphicFrameLocks noGrp="1"/>
          </p:cNvGraphicFramePr>
          <p:nvPr>
            <p:extLst>
              <p:ext uri="{D42A27DB-BD31-4B8C-83A1-F6EECF244321}">
                <p14:modId xmlns:p14="http://schemas.microsoft.com/office/powerpoint/2010/main" val="1361429111"/>
              </p:ext>
            </p:extLst>
          </p:nvPr>
        </p:nvGraphicFramePr>
        <p:xfrm>
          <a:off x="1249680" y="2025892"/>
          <a:ext cx="9968490" cy="4126392"/>
        </p:xfrm>
        <a:graphic>
          <a:graphicData uri="http://schemas.openxmlformats.org/drawingml/2006/table">
            <a:tbl>
              <a:tblPr/>
              <a:tblGrid>
                <a:gridCol w="2515839">
                  <a:extLst>
                    <a:ext uri="{9D8B030D-6E8A-4147-A177-3AD203B41FA5}">
                      <a16:colId xmlns:a16="http://schemas.microsoft.com/office/drawing/2014/main" val="1143619955"/>
                    </a:ext>
                  </a:extLst>
                </a:gridCol>
                <a:gridCol w="150096">
                  <a:extLst>
                    <a:ext uri="{9D8B030D-6E8A-4147-A177-3AD203B41FA5}">
                      <a16:colId xmlns:a16="http://schemas.microsoft.com/office/drawing/2014/main" val="1957564456"/>
                    </a:ext>
                  </a:extLst>
                </a:gridCol>
                <a:gridCol w="7182096">
                  <a:extLst>
                    <a:ext uri="{9D8B030D-6E8A-4147-A177-3AD203B41FA5}">
                      <a16:colId xmlns:a16="http://schemas.microsoft.com/office/drawing/2014/main" val="1242806946"/>
                    </a:ext>
                  </a:extLst>
                </a:gridCol>
                <a:gridCol w="120459">
                  <a:extLst>
                    <a:ext uri="{9D8B030D-6E8A-4147-A177-3AD203B41FA5}">
                      <a16:colId xmlns:a16="http://schemas.microsoft.com/office/drawing/2014/main" val="928795118"/>
                    </a:ext>
                  </a:extLst>
                </a:gridCol>
              </a:tblGrid>
              <a:tr h="962024">
                <a:tc gridSpan="2">
                  <a:txBody>
                    <a:bodyPr/>
                    <a:lstStyle/>
                    <a:p>
                      <a:pPr>
                        <a:lnSpc>
                          <a:spcPct val="115000"/>
                        </a:lnSpc>
                      </a:pPr>
                      <a:r>
                        <a:rPr lang="fr-FR" sz="1200" b="1" dirty="0">
                          <a:solidFill>
                            <a:schemeClr val="bg1"/>
                          </a:solidFill>
                          <a:effectLst/>
                          <a:latin typeface="Montserrat" panose="00000500000000000000" pitchFamily="2" charset="0"/>
                          <a:ea typeface="Montserrat" panose="00000500000000000000" pitchFamily="2" charset="0"/>
                          <a:cs typeface="Montserrat" panose="00000500000000000000" pitchFamily="2" charset="0"/>
                        </a:rPr>
                        <a:t>Nom du tableau de bord : </a:t>
                      </a:r>
                      <a:r>
                        <a:rPr lang="fr-FR" sz="1200" b="1" dirty="0">
                          <a:solidFill>
                            <a:srgbClr val="FFFF00"/>
                          </a:solidFill>
                          <a:effectLst/>
                          <a:latin typeface="Montserrat" panose="00000500000000000000" pitchFamily="2" charset="0"/>
                          <a:ea typeface="Montserrat" panose="00000500000000000000" pitchFamily="2" charset="0"/>
                          <a:cs typeface="Montserrat" panose="00000500000000000000" pitchFamily="2" charset="0"/>
                        </a:rPr>
                        <a:t>Suivi de performances des projets Sanitoral</a:t>
                      </a:r>
                      <a:endParaRPr lang="fr-FR" sz="1200" dirty="0">
                        <a:solidFill>
                          <a:srgbClr val="FFFF00"/>
                        </a:solidFill>
                        <a:effectLst/>
                        <a:latin typeface="Arial" panose="020B0604020202020204" pitchFamily="34" charset="0"/>
                        <a:ea typeface="Arial" panose="020B0604020202020204" pitchFamily="34" charset="0"/>
                      </a:endParaRPr>
                    </a:p>
                  </a:txBody>
                  <a:tcPr marL="86592" marR="86592" marT="86592" marB="865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hMerge="1">
                  <a:txBody>
                    <a:bodyPr/>
                    <a:lstStyle/>
                    <a:p>
                      <a:endParaRPr lang="fr-FR"/>
                    </a:p>
                  </a:txBody>
                  <a:tcPr/>
                </a:tc>
                <a:tc>
                  <a:txBody>
                    <a:bodyPr/>
                    <a:lstStyle/>
                    <a:p>
                      <a:pPr>
                        <a:lnSpc>
                          <a:spcPct val="115000"/>
                        </a:lnSpc>
                      </a:pPr>
                      <a:r>
                        <a:rPr lang="fr-FR" sz="1200" b="1" dirty="0">
                          <a:solidFill>
                            <a:schemeClr val="bg1"/>
                          </a:solidFill>
                          <a:effectLst/>
                          <a:latin typeface="Montserrat" panose="00000500000000000000" pitchFamily="2" charset="0"/>
                          <a:ea typeface="Montserrat" panose="00000500000000000000" pitchFamily="2" charset="0"/>
                          <a:cs typeface="Montserrat" panose="00000500000000000000" pitchFamily="2" charset="0"/>
                        </a:rPr>
                        <a:t>Objectif du Dashboard :</a:t>
                      </a:r>
                      <a:r>
                        <a:rPr lang="fr-FR" sz="1200" dirty="0">
                          <a:solidFill>
                            <a:schemeClr val="bg1"/>
                          </a:solidFill>
                          <a:effectLst/>
                          <a:latin typeface="Montserrat" panose="00000500000000000000" pitchFamily="2" charset="0"/>
                          <a:ea typeface="Montserrat" panose="00000500000000000000" pitchFamily="2" charset="0"/>
                          <a:cs typeface="Montserrat" panose="00000500000000000000" pitchFamily="2" charset="0"/>
                        </a:rPr>
                        <a:t> </a:t>
                      </a:r>
                      <a:r>
                        <a:rPr lang="fr-FR" sz="1200" dirty="0">
                          <a:solidFill>
                            <a:schemeClr val="bg2"/>
                          </a:solidFill>
                          <a:effectLst/>
                          <a:latin typeface="Montserrat" panose="00000500000000000000" pitchFamily="2" charset="0"/>
                          <a:ea typeface="Montserrat" panose="00000500000000000000" pitchFamily="2" charset="0"/>
                          <a:cs typeface="Montserrat" panose="00000500000000000000" pitchFamily="2" charset="0"/>
                        </a:rPr>
                        <a:t>fournir une visualisation globale sur l’avancement des projets des départements IT et Marketing selon plusieurs critères. </a:t>
                      </a:r>
                      <a:endParaRPr lang="fr-FR" sz="1200" dirty="0">
                        <a:solidFill>
                          <a:schemeClr val="bg2"/>
                        </a:solidFill>
                        <a:effectLst/>
                        <a:latin typeface="Arial" panose="020B0604020202020204" pitchFamily="34" charset="0"/>
                        <a:ea typeface="Arial" panose="020B0604020202020204" pitchFamily="34" charset="0"/>
                      </a:endParaRPr>
                    </a:p>
                  </a:txBody>
                  <a:tcPr marL="72160" marR="72160" marT="72160" marB="721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nSpc>
                          <a:spcPct val="115000"/>
                        </a:lnSpc>
                      </a:pPr>
                      <a:r>
                        <a:rPr lang="fr-FR" sz="1200">
                          <a:effectLst/>
                          <a:latin typeface="Arial" panose="020B0604020202020204" pitchFamily="34" charset="0"/>
                          <a:ea typeface="Arial" panose="020B0604020202020204" pitchFamily="34"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2380439304"/>
                  </a:ext>
                </a:extLst>
              </a:tr>
              <a:tr h="537157">
                <a:tc>
                  <a:txBody>
                    <a:bodyPr/>
                    <a:lstStyle/>
                    <a:p>
                      <a:pPr>
                        <a:lnSpc>
                          <a:spcPct val="115000"/>
                        </a:lnSpc>
                      </a:pPr>
                      <a:r>
                        <a:rPr lang="fr-FR" sz="1200" b="1" dirty="0">
                          <a:solidFill>
                            <a:schemeClr val="bg1"/>
                          </a:solidFill>
                          <a:effectLst/>
                          <a:latin typeface="Montserrat" panose="00000500000000000000" pitchFamily="2" charset="0"/>
                          <a:ea typeface="Montserrat" panose="00000500000000000000" pitchFamily="2" charset="0"/>
                          <a:cs typeface="Montserrat" panose="00000500000000000000" pitchFamily="2" charset="0"/>
                        </a:rPr>
                        <a:t>Utilisateurs</a:t>
                      </a:r>
                      <a:r>
                        <a:rPr lang="fr-FR" sz="1200" b="1" dirty="0">
                          <a:effectLst/>
                          <a:latin typeface="Montserrat" panose="00000500000000000000" pitchFamily="2" charset="0"/>
                          <a:ea typeface="Montserrat" panose="00000500000000000000" pitchFamily="2" charset="0"/>
                          <a:cs typeface="Montserrat" panose="00000500000000000000" pitchFamily="2" charset="0"/>
                        </a:rPr>
                        <a:t> </a:t>
                      </a:r>
                      <a:endParaRPr lang="fr-FR" sz="1200" dirty="0">
                        <a:effectLst/>
                        <a:latin typeface="Arial" panose="020B0604020202020204" pitchFamily="34" charset="0"/>
                        <a:ea typeface="Arial" panose="020B0604020202020204" pitchFamily="34" charset="0"/>
                      </a:endParaRPr>
                    </a:p>
                  </a:txBody>
                  <a:tcPr marL="86592" marR="86592" marT="86592" marB="865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gridSpan="3">
                  <a:txBody>
                    <a:bodyPr/>
                    <a:lstStyle/>
                    <a:p>
                      <a:pPr algn="ctr">
                        <a:lnSpc>
                          <a:spcPct val="115000"/>
                        </a:lnSpc>
                      </a:pPr>
                      <a:r>
                        <a:rPr lang="fr-FR" sz="1200" b="1" dirty="0">
                          <a:solidFill>
                            <a:schemeClr val="bg1"/>
                          </a:solidFill>
                          <a:effectLst/>
                          <a:latin typeface="Montserrat" panose="00000500000000000000" pitchFamily="2" charset="0"/>
                          <a:ea typeface="Montserrat" panose="00000500000000000000" pitchFamily="2" charset="0"/>
                          <a:cs typeface="Montserrat" panose="00000500000000000000" pitchFamily="2" charset="0"/>
                        </a:rPr>
                        <a:t>Stories</a:t>
                      </a:r>
                      <a:endParaRPr lang="fr-FR" sz="1200" dirty="0">
                        <a:solidFill>
                          <a:schemeClr val="bg1"/>
                        </a:solidFill>
                        <a:effectLst/>
                        <a:latin typeface="Arial" panose="020B0604020202020204" pitchFamily="34" charset="0"/>
                        <a:ea typeface="Arial" panose="020B0604020202020204" pitchFamily="34" charset="0"/>
                      </a:endParaRPr>
                    </a:p>
                  </a:txBody>
                  <a:tcPr marL="86592" marR="86592" marT="86592" marB="865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140808448"/>
                  </a:ext>
                </a:extLst>
              </a:tr>
              <a:tr h="1220881">
                <a:tc>
                  <a:txBody>
                    <a:bodyPr/>
                    <a:lstStyle/>
                    <a:p>
                      <a:pPr>
                        <a:lnSpc>
                          <a:spcPct val="115000"/>
                        </a:lnSpc>
                      </a:pPr>
                      <a:r>
                        <a:rPr lang="fr-FR" sz="1200" b="1" dirty="0">
                          <a:solidFill>
                            <a:schemeClr val="bg2">
                              <a:lumMod val="75000"/>
                            </a:schemeClr>
                          </a:solidFill>
                          <a:effectLst/>
                          <a:latin typeface="Montserrat" panose="00000500000000000000" pitchFamily="2" charset="0"/>
                          <a:ea typeface="Montserrat" panose="00000500000000000000" pitchFamily="2" charset="0"/>
                          <a:cs typeface="Montserrat" panose="00000500000000000000" pitchFamily="2" charset="0"/>
                        </a:rPr>
                        <a:t>Directeur général </a:t>
                      </a:r>
                      <a:endParaRPr lang="fr-FR" sz="1200" b="1" dirty="0">
                        <a:solidFill>
                          <a:schemeClr val="bg2">
                            <a:lumMod val="75000"/>
                          </a:schemeClr>
                        </a:solidFill>
                        <a:effectLst/>
                        <a:latin typeface="Arial" panose="020B0604020202020204" pitchFamily="34" charset="0"/>
                        <a:ea typeface="Arial" panose="020B0604020202020204" pitchFamily="34" charset="0"/>
                      </a:endParaRPr>
                    </a:p>
                  </a:txBody>
                  <a:tcPr marL="86592" marR="86592" marT="86592" marB="865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gridSpan="2">
                  <a:txBody>
                    <a:bodyPr/>
                    <a:lstStyle/>
                    <a:p>
                      <a:pPr>
                        <a:lnSpc>
                          <a:spcPct val="115000"/>
                        </a:lnSpc>
                      </a:pPr>
                      <a:r>
                        <a:rPr lang="fr-FR" sz="1200" dirty="0">
                          <a:solidFill>
                            <a:srgbClr val="FFFF00"/>
                          </a:solidFill>
                          <a:effectLst/>
                          <a:latin typeface="Montserrat" panose="00000500000000000000" pitchFamily="2" charset="0"/>
                          <a:ea typeface="Montserrat" panose="00000500000000000000" pitchFamily="2" charset="0"/>
                          <a:cs typeface="Montserrat" panose="00000500000000000000" pitchFamily="2" charset="0"/>
                        </a:rPr>
                        <a:t>Une vue globale consolidée des projets IT et Marketing et surveiller les 3 indicateurs clés (coût, respect des délais, livrables) et repérer les zones d’attention mettant en avant les projets en retard / être alerté en cas d’écart significatif   de perf et suivre la perf globale des projets.</a:t>
                      </a:r>
                      <a:endParaRPr lang="fr-FR" sz="1200" dirty="0">
                        <a:solidFill>
                          <a:srgbClr val="FFFF00"/>
                        </a:solidFill>
                        <a:effectLst/>
                        <a:latin typeface="Arial" panose="020B0604020202020204" pitchFamily="34" charset="0"/>
                        <a:ea typeface="Arial" panose="020B0604020202020204" pitchFamily="34" charset="0"/>
                      </a:endParaRPr>
                    </a:p>
                  </a:txBody>
                  <a:tcPr marL="86592" marR="86592" marT="86592" marB="865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hMerge="1">
                  <a:txBody>
                    <a:bodyPr/>
                    <a:lstStyle/>
                    <a:p>
                      <a:endParaRPr lang="fr-FR"/>
                    </a:p>
                  </a:txBody>
                  <a:tcPr/>
                </a:tc>
                <a:tc>
                  <a:txBody>
                    <a:bodyPr/>
                    <a:lstStyle/>
                    <a:p>
                      <a:pPr>
                        <a:lnSpc>
                          <a:spcPct val="115000"/>
                        </a:lnSpc>
                      </a:pPr>
                      <a:r>
                        <a:rPr lang="fr-FR" sz="1200">
                          <a:effectLst/>
                          <a:latin typeface="Arial" panose="020B0604020202020204" pitchFamily="34" charset="0"/>
                          <a:ea typeface="Arial" panose="020B0604020202020204" pitchFamily="34"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tx1">
                        <a:lumMod val="90000"/>
                        <a:lumOff val="10000"/>
                      </a:schemeClr>
                    </a:solidFill>
                  </a:tcPr>
                </a:tc>
                <a:extLst>
                  <a:ext uri="{0D108BD9-81ED-4DB2-BD59-A6C34878D82A}">
                    <a16:rowId xmlns:a16="http://schemas.microsoft.com/office/drawing/2014/main" val="1885205010"/>
                  </a:ext>
                </a:extLst>
              </a:tr>
              <a:tr h="703165">
                <a:tc>
                  <a:txBody>
                    <a:bodyPr/>
                    <a:lstStyle/>
                    <a:p>
                      <a:pPr>
                        <a:lnSpc>
                          <a:spcPct val="115000"/>
                        </a:lnSpc>
                      </a:pPr>
                      <a:r>
                        <a:rPr lang="fr-FR" sz="1200" b="1" dirty="0">
                          <a:solidFill>
                            <a:schemeClr val="bg2">
                              <a:lumMod val="75000"/>
                            </a:schemeClr>
                          </a:solidFill>
                          <a:effectLst/>
                          <a:latin typeface="Montserrat" panose="00000500000000000000" pitchFamily="2" charset="0"/>
                          <a:ea typeface="Montserrat" panose="00000500000000000000" pitchFamily="2" charset="0"/>
                          <a:cs typeface="Montserrat" panose="00000500000000000000" pitchFamily="2" charset="0"/>
                        </a:rPr>
                        <a:t>Directeur régional</a:t>
                      </a:r>
                      <a:endParaRPr lang="fr-FR" sz="1200" b="1" dirty="0">
                        <a:solidFill>
                          <a:schemeClr val="bg2">
                            <a:lumMod val="75000"/>
                          </a:schemeClr>
                        </a:solidFill>
                        <a:effectLst/>
                        <a:latin typeface="Arial" panose="020B0604020202020204" pitchFamily="34" charset="0"/>
                        <a:ea typeface="Arial" panose="020B0604020202020204" pitchFamily="34" charset="0"/>
                      </a:endParaRPr>
                    </a:p>
                  </a:txBody>
                  <a:tcPr marL="86592" marR="86592" marT="86592" marB="865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gridSpan="2">
                  <a:txBody>
                    <a:bodyPr/>
                    <a:lstStyle/>
                    <a:p>
                      <a:pPr>
                        <a:lnSpc>
                          <a:spcPct val="115000"/>
                        </a:lnSpc>
                      </a:pPr>
                      <a:r>
                        <a:rPr lang="fr-FR" sz="1200" dirty="0">
                          <a:solidFill>
                            <a:srgbClr val="FFFF00"/>
                          </a:solidFill>
                          <a:effectLst/>
                          <a:latin typeface="Montserrat" panose="00000500000000000000" pitchFamily="2" charset="0"/>
                          <a:ea typeface="Montserrat" panose="00000500000000000000" pitchFamily="2" charset="0"/>
                          <a:cs typeface="Montserrat" panose="00000500000000000000" pitchFamily="2" charset="0"/>
                        </a:rPr>
                        <a:t>Une vue globale sur les projets de sa région et être alerté des écarts de performance significatifs   </a:t>
                      </a:r>
                      <a:endParaRPr lang="fr-FR" sz="1200" dirty="0">
                        <a:solidFill>
                          <a:srgbClr val="FFFF00"/>
                        </a:solidFill>
                        <a:effectLst/>
                        <a:latin typeface="Arial" panose="020B0604020202020204" pitchFamily="34" charset="0"/>
                        <a:ea typeface="Arial" panose="020B0604020202020204" pitchFamily="34" charset="0"/>
                      </a:endParaRPr>
                    </a:p>
                  </a:txBody>
                  <a:tcPr marL="86592" marR="86592" marT="86592" marB="865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hMerge="1">
                  <a:txBody>
                    <a:bodyPr/>
                    <a:lstStyle/>
                    <a:p>
                      <a:endParaRPr lang="fr-FR"/>
                    </a:p>
                  </a:txBody>
                  <a:tcPr/>
                </a:tc>
                <a:tc>
                  <a:txBody>
                    <a:bodyPr/>
                    <a:lstStyle/>
                    <a:p>
                      <a:pPr>
                        <a:lnSpc>
                          <a:spcPct val="115000"/>
                        </a:lnSpc>
                      </a:pPr>
                      <a:r>
                        <a:rPr lang="fr-FR" sz="1200">
                          <a:effectLst/>
                          <a:latin typeface="Arial" panose="020B0604020202020204" pitchFamily="34" charset="0"/>
                          <a:ea typeface="Arial" panose="020B0604020202020204" pitchFamily="34"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chemeClr val="tx1">
                        <a:lumMod val="90000"/>
                        <a:lumOff val="10000"/>
                      </a:schemeClr>
                    </a:solidFill>
                  </a:tcPr>
                </a:tc>
                <a:extLst>
                  <a:ext uri="{0D108BD9-81ED-4DB2-BD59-A6C34878D82A}">
                    <a16:rowId xmlns:a16="http://schemas.microsoft.com/office/drawing/2014/main" val="1173255001"/>
                  </a:ext>
                </a:extLst>
              </a:tr>
              <a:tr h="703165">
                <a:tc>
                  <a:txBody>
                    <a:bodyPr/>
                    <a:lstStyle/>
                    <a:p>
                      <a:pPr>
                        <a:lnSpc>
                          <a:spcPct val="115000"/>
                        </a:lnSpc>
                      </a:pPr>
                      <a:r>
                        <a:rPr lang="fr-FR" sz="1200" b="1" dirty="0">
                          <a:solidFill>
                            <a:schemeClr val="bg2">
                              <a:lumMod val="75000"/>
                            </a:schemeClr>
                          </a:solidFill>
                          <a:effectLst/>
                          <a:latin typeface="Montserrat" panose="00000500000000000000" pitchFamily="2" charset="0"/>
                          <a:ea typeface="Montserrat" panose="00000500000000000000" pitchFamily="2" charset="0"/>
                          <a:cs typeface="Montserrat" panose="00000500000000000000" pitchFamily="2" charset="0"/>
                        </a:rPr>
                        <a:t>Directeur pays</a:t>
                      </a:r>
                      <a:endParaRPr lang="fr-FR" sz="1200" b="1" dirty="0">
                        <a:solidFill>
                          <a:schemeClr val="bg2">
                            <a:lumMod val="75000"/>
                          </a:schemeClr>
                        </a:solidFill>
                        <a:effectLst/>
                        <a:latin typeface="Arial" panose="020B0604020202020204" pitchFamily="34" charset="0"/>
                        <a:ea typeface="Arial" panose="020B0604020202020204" pitchFamily="34" charset="0"/>
                      </a:endParaRPr>
                    </a:p>
                  </a:txBody>
                  <a:tcPr marL="86592" marR="86592" marT="86592" marB="865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gridSpan="2">
                  <a:txBody>
                    <a:bodyPr/>
                    <a:lstStyle/>
                    <a:p>
                      <a:pPr>
                        <a:lnSpc>
                          <a:spcPct val="115000"/>
                        </a:lnSpc>
                      </a:pPr>
                      <a:r>
                        <a:rPr lang="fr-FR" sz="1200" dirty="0">
                          <a:solidFill>
                            <a:srgbClr val="FFFF00"/>
                          </a:solidFill>
                          <a:effectLst/>
                          <a:latin typeface="Montserrat" panose="00000500000000000000" pitchFamily="2" charset="0"/>
                          <a:ea typeface="Montserrat" panose="00000500000000000000" pitchFamily="2" charset="0"/>
                          <a:cs typeface="Montserrat" panose="00000500000000000000" pitchFamily="2" charset="0"/>
                        </a:rPr>
                        <a:t>Suivre les indicateurs des projets au niveau de sa responsabilité pour prendre des mesures correctives et avoir une vision globale sur les indicateurs de perfs concernant les pays.</a:t>
                      </a:r>
                      <a:endParaRPr lang="fr-FR" sz="1200" dirty="0">
                        <a:solidFill>
                          <a:srgbClr val="FFFF00"/>
                        </a:solidFill>
                        <a:effectLst/>
                        <a:latin typeface="Arial" panose="020B0604020202020204" pitchFamily="34" charset="0"/>
                        <a:ea typeface="Arial" panose="020B0604020202020204" pitchFamily="34" charset="0"/>
                      </a:endParaRPr>
                    </a:p>
                  </a:txBody>
                  <a:tcPr marL="86592" marR="86592" marT="86592" marB="865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90000"/>
                        <a:lumOff val="10000"/>
                      </a:schemeClr>
                    </a:solidFill>
                  </a:tcPr>
                </a:tc>
                <a:tc hMerge="1">
                  <a:txBody>
                    <a:bodyPr/>
                    <a:lstStyle/>
                    <a:p>
                      <a:endParaRPr lang="fr-FR"/>
                    </a:p>
                  </a:txBody>
                  <a:tcPr/>
                </a:tc>
                <a:tc>
                  <a:txBody>
                    <a:bodyPr/>
                    <a:lstStyle/>
                    <a:p>
                      <a:pPr>
                        <a:lnSpc>
                          <a:spcPct val="115000"/>
                        </a:lnSpc>
                      </a:pPr>
                      <a:r>
                        <a:rPr lang="fr-FR" sz="1200" dirty="0">
                          <a:effectLst/>
                          <a:latin typeface="Arial" panose="020B0604020202020204" pitchFamily="34" charset="0"/>
                          <a:ea typeface="Arial" panose="020B0604020202020204" pitchFamily="34"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chemeClr val="tx1">
                        <a:lumMod val="90000"/>
                        <a:lumOff val="10000"/>
                      </a:schemeClr>
                    </a:solidFill>
                  </a:tcPr>
                </a:tc>
                <a:extLst>
                  <a:ext uri="{0D108BD9-81ED-4DB2-BD59-A6C34878D82A}">
                    <a16:rowId xmlns:a16="http://schemas.microsoft.com/office/drawing/2014/main" val="246222186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30"/>
                                        </p:tgtEl>
                                        <p:attrNameLst>
                                          <p:attrName>style.visibility</p:attrName>
                                        </p:attrNameLst>
                                      </p:cBhvr>
                                      <p:to>
                                        <p:strVal val="visible"/>
                                      </p:to>
                                    </p:set>
                                    <p:anim calcmode="lin" valueType="num">
                                      <p:cBhvr additive="base">
                                        <p:cTn id="7" dur="1000"/>
                                        <p:tgtEl>
                                          <p:spTgt spid="3030"/>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3025"/>
                                        </p:tgtEl>
                                        <p:attrNameLst>
                                          <p:attrName>style.visibility</p:attrName>
                                        </p:attrNameLst>
                                      </p:cBhvr>
                                      <p:to>
                                        <p:strVal val="visible"/>
                                      </p:to>
                                    </p:set>
                                    <p:animEffect transition="in" filter="fade">
                                      <p:cBhvr>
                                        <p:cTn id="10" dur="1000"/>
                                        <p:tgtEl>
                                          <p:spTgt spid="3025"/>
                                        </p:tgtEl>
                                      </p:cBhvr>
                                    </p:animEffect>
                                  </p:childTnLst>
                                </p:cTn>
                              </p:par>
                              <p:par>
                                <p:cTn id="11" presetID="10" presetClass="entr" presetSubtype="0" fill="hold" nodeType="withEffect">
                                  <p:stCondLst>
                                    <p:cond delay="0"/>
                                  </p:stCondLst>
                                  <p:childTnLst>
                                    <p:set>
                                      <p:cBhvr>
                                        <p:cTn id="12" dur="1" fill="hold">
                                          <p:stCondLst>
                                            <p:cond delay="0"/>
                                          </p:stCondLst>
                                        </p:cTn>
                                        <p:tgtEl>
                                          <p:spTgt spid="3026"/>
                                        </p:tgtEl>
                                        <p:attrNameLst>
                                          <p:attrName>style.visibility</p:attrName>
                                        </p:attrNameLst>
                                      </p:cBhvr>
                                      <p:to>
                                        <p:strVal val="visible"/>
                                      </p:to>
                                    </p:set>
                                    <p:animEffect transition="in" filter="fade">
                                      <p:cBhvr>
                                        <p:cTn id="13" dur="1000"/>
                                        <p:tgtEl>
                                          <p:spTgt spid="3026"/>
                                        </p:tgtEl>
                                      </p:cBhvr>
                                    </p:animEffect>
                                  </p:childTnLst>
                                </p:cTn>
                              </p:par>
                              <p:par>
                                <p:cTn id="14" presetID="10" presetClass="entr" presetSubtype="0" fill="hold" nodeType="withEffect">
                                  <p:stCondLst>
                                    <p:cond delay="0"/>
                                  </p:stCondLst>
                                  <p:childTnLst>
                                    <p:set>
                                      <p:cBhvr>
                                        <p:cTn id="15" dur="1" fill="hold">
                                          <p:stCondLst>
                                            <p:cond delay="0"/>
                                          </p:stCondLst>
                                        </p:cTn>
                                        <p:tgtEl>
                                          <p:spTgt spid="3027"/>
                                        </p:tgtEl>
                                        <p:attrNameLst>
                                          <p:attrName>style.visibility</p:attrName>
                                        </p:attrNameLst>
                                      </p:cBhvr>
                                      <p:to>
                                        <p:strVal val="visible"/>
                                      </p:to>
                                    </p:set>
                                    <p:animEffect transition="in" filter="fade">
                                      <p:cBhvr>
                                        <p:cTn id="16" dur="1000"/>
                                        <p:tgtEl>
                                          <p:spTgt spid="3027"/>
                                        </p:tgtEl>
                                      </p:cBhvr>
                                    </p:animEffect>
                                  </p:childTnLst>
                                </p:cTn>
                              </p:par>
                              <p:par>
                                <p:cTn id="17" presetID="10" presetClass="entr" presetSubtype="0" fill="hold" nodeType="withEffect">
                                  <p:stCondLst>
                                    <p:cond delay="0"/>
                                  </p:stCondLst>
                                  <p:childTnLst>
                                    <p:set>
                                      <p:cBhvr>
                                        <p:cTn id="18" dur="1" fill="hold">
                                          <p:stCondLst>
                                            <p:cond delay="0"/>
                                          </p:stCondLst>
                                        </p:cTn>
                                        <p:tgtEl>
                                          <p:spTgt spid="3028"/>
                                        </p:tgtEl>
                                        <p:attrNameLst>
                                          <p:attrName>style.visibility</p:attrName>
                                        </p:attrNameLst>
                                      </p:cBhvr>
                                      <p:to>
                                        <p:strVal val="visible"/>
                                      </p:to>
                                    </p:set>
                                    <p:animEffect transition="in" filter="fade">
                                      <p:cBhvr>
                                        <p:cTn id="19" dur="1000"/>
                                        <p:tgtEl>
                                          <p:spTgt spid="3028"/>
                                        </p:tgtEl>
                                      </p:cBhvr>
                                    </p:animEffect>
                                  </p:childTnLst>
                                </p:cTn>
                              </p:par>
                              <p:par>
                                <p:cTn id="20" presetID="10" presetClass="entr" presetSubtype="0" fill="hold" nodeType="withEffect">
                                  <p:stCondLst>
                                    <p:cond delay="0"/>
                                  </p:stCondLst>
                                  <p:childTnLst>
                                    <p:set>
                                      <p:cBhvr>
                                        <p:cTn id="21" dur="1" fill="hold">
                                          <p:stCondLst>
                                            <p:cond delay="0"/>
                                          </p:stCondLst>
                                        </p:cTn>
                                        <p:tgtEl>
                                          <p:spTgt spid="3029"/>
                                        </p:tgtEl>
                                        <p:attrNameLst>
                                          <p:attrName>style.visibility</p:attrName>
                                        </p:attrNameLst>
                                      </p:cBhvr>
                                      <p:to>
                                        <p:strVal val="visible"/>
                                      </p:to>
                                    </p:set>
                                    <p:animEffect transition="in" filter="fade">
                                      <p:cBhvr>
                                        <p:cTn id="22" dur="1000"/>
                                        <p:tgtEl>
                                          <p:spTgt spid="3029"/>
                                        </p:tgtEl>
                                      </p:cBhvr>
                                    </p:animEffect>
                                  </p:childTnLst>
                                </p:cTn>
                              </p:par>
                              <p:par>
                                <p:cTn id="23" presetID="2" presetClass="entr" presetSubtype="8" fill="hold" nodeType="withEffect">
                                  <p:stCondLst>
                                    <p:cond delay="0"/>
                                  </p:stCondLst>
                                  <p:childTnLst>
                                    <p:set>
                                      <p:cBhvr>
                                        <p:cTn id="24" dur="1" fill="hold">
                                          <p:stCondLst>
                                            <p:cond delay="0"/>
                                          </p:stCondLst>
                                        </p:cTn>
                                        <p:tgtEl>
                                          <p:spTgt spid="3019"/>
                                        </p:tgtEl>
                                        <p:attrNameLst>
                                          <p:attrName>style.visibility</p:attrName>
                                        </p:attrNameLst>
                                      </p:cBhvr>
                                      <p:to>
                                        <p:strVal val="visible"/>
                                      </p:to>
                                    </p:set>
                                    <p:anim calcmode="lin" valueType="num">
                                      <p:cBhvr additive="base">
                                        <p:cTn id="25" dur="1000"/>
                                        <p:tgtEl>
                                          <p:spTgt spid="30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87"/>
          <p:cNvSpPr txBox="1">
            <a:spLocks noGrp="1"/>
          </p:cNvSpPr>
          <p:nvPr>
            <p:ph type="body" idx="1"/>
          </p:nvPr>
        </p:nvSpPr>
        <p:spPr>
          <a:xfrm>
            <a:off x="1017531" y="973771"/>
            <a:ext cx="4970759" cy="2022000"/>
          </a:xfrm>
          <a:prstGeom prst="rect">
            <a:avLst/>
          </a:prstGeom>
        </p:spPr>
        <p:txBody>
          <a:bodyPr spcFirstLastPara="1" vert="horz" wrap="square" lIns="121900" tIns="121900" rIns="121900" bIns="121900" rtlCol="0" anchor="ctr" anchorCtr="0">
            <a:noAutofit/>
          </a:bodyPr>
          <a:lstStyle/>
          <a:p>
            <a:pPr marL="0" indent="0" algn="r">
              <a:buClr>
                <a:schemeClr val="dk1"/>
              </a:buClr>
              <a:buSzPts val="1100"/>
            </a:pPr>
            <a:r>
              <a:rPr lang="en" sz="11733" dirty="0">
                <a:solidFill>
                  <a:schemeClr val="tx2"/>
                </a:solidFill>
              </a:rPr>
              <a:t>03</a:t>
            </a:r>
            <a:br>
              <a:rPr lang="en" sz="4267" dirty="0"/>
            </a:br>
            <a:r>
              <a:rPr lang="en" sz="4800" dirty="0">
                <a:solidFill>
                  <a:schemeClr val="tx1"/>
                </a:solidFill>
              </a:rPr>
              <a:t>La préparation</a:t>
            </a:r>
          </a:p>
          <a:p>
            <a:pPr marL="0" indent="0" algn="r">
              <a:buClr>
                <a:schemeClr val="dk1"/>
              </a:buClr>
              <a:buSzPts val="1100"/>
            </a:pPr>
            <a:r>
              <a:rPr lang="en" sz="4800" dirty="0">
                <a:solidFill>
                  <a:schemeClr val="bg2"/>
                </a:solidFill>
              </a:rPr>
              <a:t> </a:t>
            </a:r>
            <a:r>
              <a:rPr lang="en" sz="4800" dirty="0">
                <a:solidFill>
                  <a:schemeClr val="tx1"/>
                </a:solidFill>
              </a:rPr>
              <a:t>des</a:t>
            </a:r>
            <a:r>
              <a:rPr lang="en" sz="4800" dirty="0">
                <a:solidFill>
                  <a:schemeClr val="bg2"/>
                </a:solidFill>
              </a:rPr>
              <a:t> </a:t>
            </a:r>
            <a:r>
              <a:rPr lang="en" sz="4800" dirty="0">
                <a:solidFill>
                  <a:schemeClr val="tx1"/>
                </a:solidFill>
              </a:rPr>
              <a:t>données</a:t>
            </a:r>
            <a:endParaRPr sz="4800" dirty="0">
              <a:solidFill>
                <a:schemeClr val="tx1"/>
              </a:solidFill>
            </a:endParaRPr>
          </a:p>
        </p:txBody>
      </p:sp>
      <p:grpSp>
        <p:nvGrpSpPr>
          <p:cNvPr id="3606" name="Google Shape;3606;p87"/>
          <p:cNvGrpSpPr/>
          <p:nvPr/>
        </p:nvGrpSpPr>
        <p:grpSpPr>
          <a:xfrm>
            <a:off x="11155421" y="4572294"/>
            <a:ext cx="2620385" cy="689413"/>
            <a:chOff x="3539975" y="3523525"/>
            <a:chExt cx="745925" cy="196250"/>
          </a:xfrm>
        </p:grpSpPr>
        <p:sp>
          <p:nvSpPr>
            <p:cNvPr id="3607" name="Google Shape;3607;p8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08" name="Google Shape;3608;p8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09" name="Google Shape;3609;p8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0" name="Google Shape;3610;p8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1" name="Google Shape;3611;p8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2" name="Google Shape;3612;p8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3" name="Google Shape;3613;p8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4" name="Google Shape;3614;p8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5" name="Google Shape;3615;p8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6" name="Google Shape;3616;p8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7" name="Google Shape;3617;p8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8" name="Google Shape;3618;p8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19" name="Google Shape;3619;p8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20" name="Google Shape;3620;p8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21" name="Google Shape;3621;p8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sp>
          <p:nvSpPr>
            <p:cNvPr id="3622" name="Google Shape;3622;p8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121900" tIns="121900" rIns="121900" bIns="121900" anchor="ctr" anchorCtr="0">
              <a:noAutofit/>
            </a:bodyPr>
            <a:lstStyle/>
            <a:p>
              <a:endParaRPr sz="2400"/>
            </a:p>
          </p:txBody>
        </p:sp>
      </p:grpSp>
      <p:sp>
        <p:nvSpPr>
          <p:cNvPr id="3623" name="Google Shape;3623;p87"/>
          <p:cNvSpPr/>
          <p:nvPr/>
        </p:nvSpPr>
        <p:spPr>
          <a:xfrm>
            <a:off x="1065168" y="353661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nvGrpSpPr>
          <p:cNvPr id="3624" name="Google Shape;3624;p87"/>
          <p:cNvGrpSpPr/>
          <p:nvPr/>
        </p:nvGrpSpPr>
        <p:grpSpPr>
          <a:xfrm>
            <a:off x="3819044" y="3837329"/>
            <a:ext cx="1057675" cy="243865"/>
            <a:chOff x="2685575" y="2835950"/>
            <a:chExt cx="433000" cy="99825"/>
          </a:xfrm>
        </p:grpSpPr>
        <p:sp>
          <p:nvSpPr>
            <p:cNvPr id="3625" name="Google Shape;3625;p8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626" name="Google Shape;3626;p8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627" name="Google Shape;3627;p8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628" name="Google Shape;3628;p8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3629" name="Google Shape;3629;p87"/>
          <p:cNvSpPr/>
          <p:nvPr/>
        </p:nvSpPr>
        <p:spPr>
          <a:xfrm rot="-5400000">
            <a:off x="6553780" y="4006800"/>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21900" tIns="121900" rIns="121900" bIns="121900" anchor="ctr" anchorCtr="0">
            <a:noAutofit/>
          </a:bodyPr>
          <a:lstStyle/>
          <a:p>
            <a:endParaRPr sz="2400"/>
          </a:p>
        </p:txBody>
      </p:sp>
      <p:sp>
        <p:nvSpPr>
          <p:cNvPr id="3630" name="Google Shape;3630;p87"/>
          <p:cNvSpPr/>
          <p:nvPr/>
        </p:nvSpPr>
        <p:spPr>
          <a:xfrm>
            <a:off x="10360565" y="6189152"/>
            <a:ext cx="474800" cy="4748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3631" name="Google Shape;3631;p87"/>
          <p:cNvSpPr/>
          <p:nvPr/>
        </p:nvSpPr>
        <p:spPr>
          <a:xfrm rot="-5400000">
            <a:off x="10450565" y="6286719"/>
            <a:ext cx="294800" cy="242800"/>
          </a:xfrm>
          <a:prstGeom prst="homePlate">
            <a:avLst>
              <a:gd name="adj" fmla="val 50000"/>
            </a:avLst>
          </a:prstGeom>
          <a:solidFill>
            <a:schemeClr val="dk1"/>
          </a:solidFill>
          <a:ln>
            <a:noFill/>
          </a:ln>
        </p:spPr>
        <p:txBody>
          <a:bodyPr spcFirstLastPara="1" wrap="square" lIns="121900" tIns="121900" rIns="121900" bIns="121900" anchor="ctr" anchorCtr="0">
            <a:noAutofit/>
          </a:bodyPr>
          <a:lstStyle/>
          <a:p>
            <a:endParaRPr sz="2400"/>
          </a:p>
        </p:txBody>
      </p:sp>
      <p:sp>
        <p:nvSpPr>
          <p:cNvPr id="3632" name="Google Shape;3632;p87">
            <a:hlinkClick r:id="" action="ppaction://noaction"/>
          </p:cNvPr>
          <p:cNvSpPr/>
          <p:nvPr/>
        </p:nvSpPr>
        <p:spPr>
          <a:xfrm>
            <a:off x="10360565" y="6189152"/>
            <a:ext cx="474800" cy="474800"/>
          </a:xfrm>
          <a:prstGeom prst="ellipse">
            <a:avLst/>
          </a:prstGeom>
          <a:noFill/>
          <a:ln>
            <a:noFill/>
          </a:ln>
        </p:spPr>
        <p:txBody>
          <a:bodyPr spcFirstLastPara="1" wrap="square" lIns="121900" tIns="121900" rIns="121900" bIns="121900" anchor="ctr" anchorCtr="0">
            <a:noAutofit/>
          </a:bodyPr>
          <a:lstStyle/>
          <a:p>
            <a:endParaRPr sz="2400"/>
          </a:p>
        </p:txBody>
      </p:sp>
      <p:sp>
        <p:nvSpPr>
          <p:cNvPr id="3633" name="Google Shape;3633;p87">
            <a:hlinkClick r:id="" action="ppaction://hlinkshowjump?jump=previousslide"/>
          </p:cNvPr>
          <p:cNvSpPr/>
          <p:nvPr/>
        </p:nvSpPr>
        <p:spPr>
          <a:xfrm>
            <a:off x="9950290" y="6304630"/>
            <a:ext cx="210863" cy="24386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634" name="Google Shape;3634;p87">
            <a:hlinkClick r:id="" action="ppaction://hlinkshowjump?jump=nextslide"/>
          </p:cNvPr>
          <p:cNvSpPr/>
          <p:nvPr/>
        </p:nvSpPr>
        <p:spPr>
          <a:xfrm flipH="1">
            <a:off x="11035939" y="6304630"/>
            <a:ext cx="209703" cy="24386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624"/>
                                        </p:tgtEl>
                                        <p:attrNameLst>
                                          <p:attrName>style.visibility</p:attrName>
                                        </p:attrNameLst>
                                      </p:cBhvr>
                                      <p:to>
                                        <p:strVal val="visible"/>
                                      </p:to>
                                    </p:set>
                                    <p:anim calcmode="lin" valueType="num">
                                      <p:cBhvr additive="base">
                                        <p:cTn id="7" dur="1000"/>
                                        <p:tgtEl>
                                          <p:spTgt spid="362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605"/>
                                        </p:tgtEl>
                                        <p:attrNameLst>
                                          <p:attrName>style.visibility</p:attrName>
                                        </p:attrNameLst>
                                      </p:cBhvr>
                                      <p:to>
                                        <p:strVal val="visible"/>
                                      </p:to>
                                    </p:set>
                                    <p:anim calcmode="lin" valueType="num">
                                      <p:cBhvr additive="base">
                                        <p:cTn id="10" dur="1000"/>
                                        <p:tgtEl>
                                          <p:spTgt spid="3605"/>
                                        </p:tgtEl>
                                        <p:attrNameLst>
                                          <p:attrName>ppt_x</p:attrName>
                                        </p:attrNameLst>
                                      </p:cBhvr>
                                      <p:tavLst>
                                        <p:tav tm="0">
                                          <p:val>
                                            <p:strVal val="#ppt_x-1"/>
                                          </p:val>
                                        </p:tav>
                                        <p:tav tm="100000">
                                          <p:val>
                                            <p:strVal val="#ppt_x"/>
                                          </p:val>
                                        </p:tav>
                                      </p:tavLst>
                                    </p:anim>
                                  </p:childTnLst>
                                </p:cTn>
                              </p:par>
                              <p:par>
                                <p:cTn id="11" presetID="23" presetClass="entr" presetSubtype="16" fill="hold" nodeType="withEffect">
                                  <p:stCondLst>
                                    <p:cond delay="0"/>
                                  </p:stCondLst>
                                  <p:childTnLst>
                                    <p:set>
                                      <p:cBhvr>
                                        <p:cTn id="12" dur="1" fill="hold">
                                          <p:stCondLst>
                                            <p:cond delay="0"/>
                                          </p:stCondLst>
                                        </p:cTn>
                                        <p:tgtEl>
                                          <p:spTgt spid="3623"/>
                                        </p:tgtEl>
                                        <p:attrNameLst>
                                          <p:attrName>style.visibility</p:attrName>
                                        </p:attrNameLst>
                                      </p:cBhvr>
                                      <p:to>
                                        <p:strVal val="visible"/>
                                      </p:to>
                                    </p:set>
                                    <p:anim calcmode="lin" valueType="num">
                                      <p:cBhvr additive="base">
                                        <p:cTn id="13" dur="1000"/>
                                        <p:tgtEl>
                                          <p:spTgt spid="3623"/>
                                        </p:tgtEl>
                                        <p:attrNameLst>
                                          <p:attrName>ppt_w</p:attrName>
                                        </p:attrNameLst>
                                      </p:cBhvr>
                                      <p:tavLst>
                                        <p:tav tm="0">
                                          <p:val>
                                            <p:strVal val="0"/>
                                          </p:val>
                                        </p:tav>
                                        <p:tav tm="100000">
                                          <p:val>
                                            <p:strVal val="#ppt_w"/>
                                          </p:val>
                                        </p:tav>
                                      </p:tavLst>
                                    </p:anim>
                                    <p:anim calcmode="lin" valueType="num">
                                      <p:cBhvr additive="base">
                                        <p:cTn id="14" dur="1000"/>
                                        <p:tgtEl>
                                          <p:spTgt spid="3623"/>
                                        </p:tgtEl>
                                        <p:attrNameLst>
                                          <p:attrName>ppt_h</p:attrName>
                                        </p:attrNameLst>
                                      </p:cBhvr>
                                      <p:tavLst>
                                        <p:tav tm="0">
                                          <p:val>
                                            <p:strVal val="0"/>
                                          </p:val>
                                        </p:tav>
                                        <p:tav tm="100000">
                                          <p:val>
                                            <p:strVal val="#ppt_h"/>
                                          </p:val>
                                        </p:tav>
                                      </p:tavLst>
                                    </p:anim>
                                  </p:childTnLst>
                                </p:cTn>
                              </p:par>
                              <p:par>
                                <p:cTn id="15" presetID="8" presetClass="emph" presetSubtype="0" fill="hold" nodeType="withEffect">
                                  <p:stCondLst>
                                    <p:cond delay="0"/>
                                  </p:stCondLst>
                                  <p:childTnLst>
                                    <p:animRot by="-21600000">
                                      <p:cBhvr>
                                        <p:cTn id="16" dur="1000" fill="hold"/>
                                        <p:tgtEl>
                                          <p:spTgt spid="3629"/>
                                        </p:tgtEl>
                                        <p:attrNameLst>
                                          <p:attrName>r</p:attrName>
                                        </p:attrNameLst>
                                      </p:cBhvr>
                                    </p:animRot>
                                  </p:childTnLst>
                                </p:cTn>
                              </p:par>
                              <p:par>
                                <p:cTn id="17" presetID="10" presetClass="entr" presetSubtype="0" fill="hold" nodeType="withEffect">
                                  <p:stCondLst>
                                    <p:cond delay="0"/>
                                  </p:stCondLst>
                                  <p:childTnLst>
                                    <p:set>
                                      <p:cBhvr>
                                        <p:cTn id="18" dur="1" fill="hold">
                                          <p:stCondLst>
                                            <p:cond delay="0"/>
                                          </p:stCondLst>
                                        </p:cTn>
                                        <p:tgtEl>
                                          <p:spTgt spid="3630"/>
                                        </p:tgtEl>
                                        <p:attrNameLst>
                                          <p:attrName>style.visibility</p:attrName>
                                        </p:attrNameLst>
                                      </p:cBhvr>
                                      <p:to>
                                        <p:strVal val="visible"/>
                                      </p:to>
                                    </p:set>
                                    <p:animEffect transition="in" filter="fade">
                                      <p:cBhvr>
                                        <p:cTn id="19" dur="1000"/>
                                        <p:tgtEl>
                                          <p:spTgt spid="3630"/>
                                        </p:tgtEl>
                                      </p:cBhvr>
                                    </p:animEffect>
                                  </p:childTnLst>
                                </p:cTn>
                              </p:par>
                              <p:par>
                                <p:cTn id="20" presetID="10" presetClass="entr" presetSubtype="0" fill="hold" nodeType="withEffect">
                                  <p:stCondLst>
                                    <p:cond delay="0"/>
                                  </p:stCondLst>
                                  <p:childTnLst>
                                    <p:set>
                                      <p:cBhvr>
                                        <p:cTn id="21" dur="1" fill="hold">
                                          <p:stCondLst>
                                            <p:cond delay="0"/>
                                          </p:stCondLst>
                                        </p:cTn>
                                        <p:tgtEl>
                                          <p:spTgt spid="3631"/>
                                        </p:tgtEl>
                                        <p:attrNameLst>
                                          <p:attrName>style.visibility</p:attrName>
                                        </p:attrNameLst>
                                      </p:cBhvr>
                                      <p:to>
                                        <p:strVal val="visible"/>
                                      </p:to>
                                    </p:set>
                                    <p:animEffect transition="in" filter="fade">
                                      <p:cBhvr>
                                        <p:cTn id="22" dur="1000"/>
                                        <p:tgtEl>
                                          <p:spTgt spid="3631"/>
                                        </p:tgtEl>
                                      </p:cBhvr>
                                    </p:animEffect>
                                  </p:childTnLst>
                                </p:cTn>
                              </p:par>
                              <p:par>
                                <p:cTn id="23" presetID="10" presetClass="entr" presetSubtype="0" fill="hold" nodeType="withEffect">
                                  <p:stCondLst>
                                    <p:cond delay="0"/>
                                  </p:stCondLst>
                                  <p:childTnLst>
                                    <p:set>
                                      <p:cBhvr>
                                        <p:cTn id="24" dur="1" fill="hold">
                                          <p:stCondLst>
                                            <p:cond delay="0"/>
                                          </p:stCondLst>
                                        </p:cTn>
                                        <p:tgtEl>
                                          <p:spTgt spid="3632"/>
                                        </p:tgtEl>
                                        <p:attrNameLst>
                                          <p:attrName>style.visibility</p:attrName>
                                        </p:attrNameLst>
                                      </p:cBhvr>
                                      <p:to>
                                        <p:strVal val="visible"/>
                                      </p:to>
                                    </p:set>
                                    <p:animEffect transition="in" filter="fade">
                                      <p:cBhvr>
                                        <p:cTn id="25" dur="1000"/>
                                        <p:tgtEl>
                                          <p:spTgt spid="3632"/>
                                        </p:tgtEl>
                                      </p:cBhvr>
                                    </p:animEffect>
                                  </p:childTnLst>
                                </p:cTn>
                              </p:par>
                              <p:par>
                                <p:cTn id="26" presetID="10" presetClass="entr" presetSubtype="0" fill="hold" nodeType="withEffect">
                                  <p:stCondLst>
                                    <p:cond delay="0"/>
                                  </p:stCondLst>
                                  <p:childTnLst>
                                    <p:set>
                                      <p:cBhvr>
                                        <p:cTn id="27" dur="1" fill="hold">
                                          <p:stCondLst>
                                            <p:cond delay="0"/>
                                          </p:stCondLst>
                                        </p:cTn>
                                        <p:tgtEl>
                                          <p:spTgt spid="3633"/>
                                        </p:tgtEl>
                                        <p:attrNameLst>
                                          <p:attrName>style.visibility</p:attrName>
                                        </p:attrNameLst>
                                      </p:cBhvr>
                                      <p:to>
                                        <p:strVal val="visible"/>
                                      </p:to>
                                    </p:set>
                                    <p:animEffect transition="in" filter="fade">
                                      <p:cBhvr>
                                        <p:cTn id="28" dur="1000"/>
                                        <p:tgtEl>
                                          <p:spTgt spid="3633"/>
                                        </p:tgtEl>
                                      </p:cBhvr>
                                    </p:animEffect>
                                  </p:childTnLst>
                                </p:cTn>
                              </p:par>
                              <p:par>
                                <p:cTn id="29" presetID="10" presetClass="entr" presetSubtype="0" fill="hold" nodeType="withEffect">
                                  <p:stCondLst>
                                    <p:cond delay="0"/>
                                  </p:stCondLst>
                                  <p:childTnLst>
                                    <p:set>
                                      <p:cBhvr>
                                        <p:cTn id="30" dur="1" fill="hold">
                                          <p:stCondLst>
                                            <p:cond delay="0"/>
                                          </p:stCondLst>
                                        </p:cTn>
                                        <p:tgtEl>
                                          <p:spTgt spid="3634"/>
                                        </p:tgtEl>
                                        <p:attrNameLst>
                                          <p:attrName>style.visibility</p:attrName>
                                        </p:attrNameLst>
                                      </p:cBhvr>
                                      <p:to>
                                        <p:strVal val="visible"/>
                                      </p:to>
                                    </p:set>
                                    <p:animEffect transition="in" filter="fade">
                                      <p:cBhvr>
                                        <p:cTn id="31" dur="1000"/>
                                        <p:tgtEl>
                                          <p:spTgt spid="3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2532</TotalTime>
  <Words>835</Words>
  <Application>Microsoft Office PowerPoint</Application>
  <PresentationFormat>Grand écran</PresentationFormat>
  <Paragraphs>135</Paragraphs>
  <Slides>36</Slides>
  <Notes>36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36</vt:i4>
      </vt:variant>
    </vt:vector>
  </HeadingPairs>
  <TitlesOfParts>
    <vt:vector size="44" baseType="lpstr">
      <vt:lpstr>Aldrich</vt:lpstr>
      <vt:lpstr>Anaheim</vt:lpstr>
      <vt:lpstr>Aptos</vt:lpstr>
      <vt:lpstr>Aptos Display</vt:lpstr>
      <vt:lpstr>Arial</vt:lpstr>
      <vt:lpstr>Bai Jamjuree</vt:lpstr>
      <vt:lpstr>Montserrat</vt:lpstr>
      <vt:lpstr>Thème Office</vt:lpstr>
      <vt:lpstr>Créer un Tableau de bord dynamique avec Power BI  Visualiser l’avancement des Projets</vt:lpstr>
      <vt:lpstr>SOMMAIRE</vt:lpstr>
      <vt:lpstr>Sanitoral</vt:lpstr>
      <vt:lpstr>Contexte de Sanitoral</vt:lpstr>
      <vt:lpstr>WHAT WE ARE WORKING ON</vt:lpstr>
      <vt:lpstr>02 </vt:lpstr>
      <vt:lpstr>NOW</vt:lpstr>
      <vt:lpstr>PRODUCT STRATEGY CANVAS</vt:lpstr>
      <vt:lpstr>Présentation PowerPoint</vt:lpstr>
      <vt:lpstr>TRANSFORMER la DATA en DASHBOARD</vt:lpstr>
      <vt:lpstr>Les Données avant la transformation </vt:lpstr>
      <vt:lpstr>La liste des Préparations des données</vt:lpstr>
      <vt:lpstr>Exemples de Nettoyage de Données</vt:lpstr>
      <vt:lpstr>Exemples de Nettoyage de Données</vt:lpstr>
      <vt:lpstr>Exemples de Nettoyage de Données</vt:lpstr>
      <vt:lpstr>Exemples de Nettoyage de Données</vt:lpstr>
      <vt:lpstr>Exemples de Nettoyage de Données</vt:lpstr>
      <vt:lpstr>Exemples de Nettoyage de Données</vt:lpstr>
      <vt:lpstr>Les Données après la transformation </vt:lpstr>
      <vt:lpstr>Modélisation des données</vt:lpstr>
      <vt:lpstr>Mesures DAX pour l’analyse de la DATA</vt:lpstr>
      <vt:lpstr>Mesures DAX pour l’analyse de la DATA</vt:lpstr>
      <vt:lpstr>Mesures DAX pour l’analyse de la DATA</vt:lpstr>
      <vt:lpstr>Mesures DAX pour l’analyse de la DATA</vt:lpstr>
      <vt:lpstr>Mesures DAX pour l’analyse de la DATA</vt:lpstr>
      <vt:lpstr>Mesures DAX pour l’analyse de la DATA</vt:lpstr>
      <vt:lpstr>La création du Dashboard</vt:lpstr>
      <vt:lpstr>LE DASHBOARD Sanitoral </vt:lpstr>
      <vt:lpstr>LE DASHBOARD Sanitoral </vt:lpstr>
      <vt:lpstr>LE DASHBOARD Sanitoral </vt:lpstr>
      <vt:lpstr>LE DASHBOARD Sanitoral </vt:lpstr>
      <vt:lpstr>LA GESTION DES UTILISATEURS RLS</vt:lpstr>
      <vt:lpstr>LE DASHBOARD Sanitoral </vt:lpstr>
      <vt:lpstr>LE DASHBOARD Sanitoral </vt:lpstr>
      <vt:lpstr>LE DASHBOARD Sanitoral </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Nas Aylin</dc:creator>
  <cp:lastModifiedBy>Nas Aylin</cp:lastModifiedBy>
  <cp:revision>5</cp:revision>
  <dcterms:created xsi:type="dcterms:W3CDTF">2025-07-23T22:51:30Z</dcterms:created>
  <dcterms:modified xsi:type="dcterms:W3CDTF">2025-07-26T17:21:54Z</dcterms:modified>
</cp:coreProperties>
</file>